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60" r:id="rId4"/>
    <p:sldId id="259" r:id="rId5"/>
    <p:sldId id="264" r:id="rId6"/>
    <p:sldId id="289" r:id="rId7"/>
    <p:sldId id="291" r:id="rId8"/>
    <p:sldId id="294" r:id="rId9"/>
    <p:sldId id="275" r:id="rId10"/>
    <p:sldId id="276" r:id="rId11"/>
    <p:sldId id="265" r:id="rId12"/>
    <p:sldId id="266" r:id="rId13"/>
    <p:sldId id="267" r:id="rId14"/>
    <p:sldId id="270" r:id="rId15"/>
    <p:sldId id="271" r:id="rId16"/>
    <p:sldId id="295" r:id="rId17"/>
    <p:sldId id="273" r:id="rId18"/>
    <p:sldId id="272" r:id="rId19"/>
    <p:sldId id="258" r:id="rId20"/>
    <p:sldId id="277" r:id="rId21"/>
    <p:sldId id="278" r:id="rId22"/>
    <p:sldId id="279" r:id="rId23"/>
    <p:sldId id="280" r:id="rId24"/>
    <p:sldId id="281" r:id="rId25"/>
    <p:sldId id="282" r:id="rId26"/>
    <p:sldId id="284" r:id="rId27"/>
    <p:sldId id="285" r:id="rId28"/>
    <p:sldId id="268" r:id="rId29"/>
    <p:sldId id="262" r:id="rId30"/>
    <p:sldId id="269" r:id="rId3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4928"/>
    <a:srgbClr val="9D7255"/>
    <a:srgbClr val="F6F1F1"/>
    <a:srgbClr val="E1D3D1"/>
    <a:srgbClr val="1C1B1F"/>
    <a:srgbClr val="FFCCCC"/>
    <a:srgbClr val="E8CB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E3FDE45-AF77-4B5C-9715-49D594BDF05E}" styleName="Светлый стиль 1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32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4B7E75-1BB6-4BED-A6B5-5AB0FF0AFF76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D6B684-246F-4BE7-9253-CF89E39D60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348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D6B684-246F-4BE7-9253-CF89E39D60B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6131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D6B684-246F-4BE7-9253-CF89E39D60BC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7539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D6B684-246F-4BE7-9253-CF89E39D60BC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67166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D6B684-246F-4BE7-9253-CF89E39D60BC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91659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D6B684-246F-4BE7-9253-CF89E39D60BC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33505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D6B684-246F-4BE7-9253-CF89E39D60BC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1915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F684-0EC5-4E38-A6EA-CEE2D6FB924A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EFE11-D109-44CF-B011-B2CB3E1704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7910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F684-0EC5-4E38-A6EA-CEE2D6FB924A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EFE11-D109-44CF-B011-B2CB3E1704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5218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F684-0EC5-4E38-A6EA-CEE2D6FB924A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EFE11-D109-44CF-B011-B2CB3E1704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9175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F684-0EC5-4E38-A6EA-CEE2D6FB924A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EFE11-D109-44CF-B011-B2CB3E1704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5205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F684-0EC5-4E38-A6EA-CEE2D6FB924A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EFE11-D109-44CF-B011-B2CB3E1704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2530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F684-0EC5-4E38-A6EA-CEE2D6FB924A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EFE11-D109-44CF-B011-B2CB3E1704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8940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F684-0EC5-4E38-A6EA-CEE2D6FB924A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EFE11-D109-44CF-B011-B2CB3E1704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5671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F684-0EC5-4E38-A6EA-CEE2D6FB924A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EFE11-D109-44CF-B011-B2CB3E1704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0824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F684-0EC5-4E38-A6EA-CEE2D6FB924A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EFE11-D109-44CF-B011-B2CB3E1704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6932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F684-0EC5-4E38-A6EA-CEE2D6FB924A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EFE11-D109-44CF-B011-B2CB3E1704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4735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F684-0EC5-4E38-A6EA-CEE2D6FB924A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EFE11-D109-44CF-B011-B2CB3E1704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4163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3D1">
            <a:alpha val="7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3BF684-0EC5-4E38-A6EA-CEE2D6FB924A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EFE11-D109-44CF-B011-B2CB3E1704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9587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pn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3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0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1D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олилиния 22"/>
          <p:cNvSpPr/>
          <p:nvPr/>
        </p:nvSpPr>
        <p:spPr>
          <a:xfrm>
            <a:off x="0" y="0"/>
            <a:ext cx="2049137" cy="1817783"/>
          </a:xfrm>
          <a:custGeom>
            <a:avLst/>
            <a:gdLst>
              <a:gd name="connsiteX0" fmla="*/ 1553378 w 2084547"/>
              <a:gd name="connsiteY0" fmla="*/ 0 h 1475979"/>
              <a:gd name="connsiteX1" fmla="*/ 2071171 w 2084547"/>
              <a:gd name="connsiteY1" fmla="*/ 374573 h 1475979"/>
              <a:gd name="connsiteX2" fmla="*/ 1068636 w 2084547"/>
              <a:gd name="connsiteY2" fmla="*/ 638978 h 1475979"/>
              <a:gd name="connsiteX3" fmla="*/ 1509311 w 2084547"/>
              <a:gd name="connsiteY3" fmla="*/ 1399142 h 1475979"/>
              <a:gd name="connsiteX4" fmla="*/ 0 w 2084547"/>
              <a:gd name="connsiteY4" fmla="*/ 1410159 h 1475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84547" h="1475979">
                <a:moveTo>
                  <a:pt x="1553378" y="0"/>
                </a:moveTo>
                <a:cubicBezTo>
                  <a:pt x="1852669" y="134038"/>
                  <a:pt x="2151961" y="268077"/>
                  <a:pt x="2071171" y="374573"/>
                </a:cubicBezTo>
                <a:cubicBezTo>
                  <a:pt x="1990381" y="481069"/>
                  <a:pt x="1162279" y="468217"/>
                  <a:pt x="1068636" y="638978"/>
                </a:cubicBezTo>
                <a:cubicBezTo>
                  <a:pt x="974993" y="809739"/>
                  <a:pt x="1687417" y="1270612"/>
                  <a:pt x="1509311" y="1399142"/>
                </a:cubicBezTo>
                <a:cubicBezTo>
                  <a:pt x="1331205" y="1527672"/>
                  <a:pt x="665602" y="1468915"/>
                  <a:pt x="0" y="1410159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олилиния 26"/>
          <p:cNvSpPr/>
          <p:nvPr/>
        </p:nvSpPr>
        <p:spPr>
          <a:xfrm>
            <a:off x="-421486" y="-197242"/>
            <a:ext cx="1948893" cy="2378582"/>
          </a:xfrm>
          <a:custGeom>
            <a:avLst/>
            <a:gdLst>
              <a:gd name="connsiteX0" fmla="*/ 760164 w 1823611"/>
              <a:gd name="connsiteY0" fmla="*/ 0 h 1729648"/>
              <a:gd name="connsiteX1" fmla="*/ 1388125 w 1823611"/>
              <a:gd name="connsiteY1" fmla="*/ 253388 h 1729648"/>
              <a:gd name="connsiteX2" fmla="*/ 870333 w 1823611"/>
              <a:gd name="connsiteY2" fmla="*/ 716097 h 1729648"/>
              <a:gd name="connsiteX3" fmla="*/ 1608463 w 1823611"/>
              <a:gd name="connsiteY3" fmla="*/ 815248 h 1729648"/>
              <a:gd name="connsiteX4" fmla="*/ 1696598 w 1823611"/>
              <a:gd name="connsiteY4" fmla="*/ 1377109 h 1729648"/>
              <a:gd name="connsiteX5" fmla="*/ 0 w 1823611"/>
              <a:gd name="connsiteY5" fmla="*/ 1729648 h 1729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3611" h="1729648">
                <a:moveTo>
                  <a:pt x="760164" y="0"/>
                </a:moveTo>
                <a:cubicBezTo>
                  <a:pt x="1064964" y="67019"/>
                  <a:pt x="1369764" y="134039"/>
                  <a:pt x="1388125" y="253388"/>
                </a:cubicBezTo>
                <a:cubicBezTo>
                  <a:pt x="1406486" y="372737"/>
                  <a:pt x="833610" y="622454"/>
                  <a:pt x="870333" y="716097"/>
                </a:cubicBezTo>
                <a:cubicBezTo>
                  <a:pt x="907056" y="809740"/>
                  <a:pt x="1470752" y="705079"/>
                  <a:pt x="1608463" y="815248"/>
                </a:cubicBezTo>
                <a:cubicBezTo>
                  <a:pt x="1746174" y="925417"/>
                  <a:pt x="1964675" y="1224709"/>
                  <a:pt x="1696598" y="1377109"/>
                </a:cubicBezTo>
                <a:cubicBezTo>
                  <a:pt x="1428521" y="1529509"/>
                  <a:pt x="268077" y="1656202"/>
                  <a:pt x="0" y="1729648"/>
                </a:cubicBezTo>
              </a:path>
            </a:pathLst>
          </a:custGeom>
          <a:noFill/>
          <a:ln w="127000">
            <a:solidFill>
              <a:schemeClr val="bg1">
                <a:alpha val="6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96036" y="1193897"/>
            <a:ext cx="5974656" cy="3644170"/>
          </a:xfrm>
          <a:effectLst>
            <a:outerShdw blurRad="50800" dist="50800" dir="5400000" algn="ctr" rotWithShape="0">
              <a:schemeClr val="bg1">
                <a:lumMod val="65000"/>
              </a:schemeClr>
            </a:outerShdw>
          </a:effectLst>
        </p:spPr>
        <p:txBody>
          <a:bodyPr>
            <a:noAutofit/>
          </a:bodyPr>
          <a:lstStyle/>
          <a:p>
            <a:r>
              <a:rPr lang="en-US" sz="11500" dirty="0">
                <a:solidFill>
                  <a:schemeClr val="bg1"/>
                </a:solidFill>
                <a:latin typeface="Bauhaus 93" panose="04030905020B02020C02" pitchFamily="82" charset="0"/>
              </a:rPr>
              <a:t>Petty Clicker</a:t>
            </a:r>
            <a:endParaRPr lang="ru-RU" sz="115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28" name="Овал 27"/>
          <p:cNvSpPr/>
          <p:nvPr/>
        </p:nvSpPr>
        <p:spPr>
          <a:xfrm rot="1980000">
            <a:off x="252000" y="5580000"/>
            <a:ext cx="216000" cy="504000"/>
          </a:xfrm>
          <a:prstGeom prst="ellipse">
            <a:avLst/>
          </a:prstGeom>
          <a:solidFill>
            <a:schemeClr val="bg1">
              <a:alpha val="6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Овал 29"/>
          <p:cNvSpPr/>
          <p:nvPr/>
        </p:nvSpPr>
        <p:spPr>
          <a:xfrm rot="1980000">
            <a:off x="302130" y="6034390"/>
            <a:ext cx="227589" cy="486933"/>
          </a:xfrm>
          <a:prstGeom prst="ellipse">
            <a:avLst/>
          </a:prstGeom>
          <a:solidFill>
            <a:schemeClr val="bg1">
              <a:alpha val="6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Овал 30"/>
          <p:cNvSpPr/>
          <p:nvPr/>
        </p:nvSpPr>
        <p:spPr>
          <a:xfrm rot="1980000">
            <a:off x="374224" y="6471709"/>
            <a:ext cx="216000" cy="504000"/>
          </a:xfrm>
          <a:prstGeom prst="ellipse">
            <a:avLst/>
          </a:prstGeom>
          <a:solidFill>
            <a:schemeClr val="bg1">
              <a:alpha val="6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Овал 31"/>
          <p:cNvSpPr/>
          <p:nvPr/>
        </p:nvSpPr>
        <p:spPr>
          <a:xfrm rot="1980000">
            <a:off x="-95161" y="6201040"/>
            <a:ext cx="216000" cy="504000"/>
          </a:xfrm>
          <a:prstGeom prst="ellipse">
            <a:avLst/>
          </a:prstGeom>
          <a:solidFill>
            <a:schemeClr val="bg1">
              <a:alpha val="6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Овал 32"/>
          <p:cNvSpPr/>
          <p:nvPr/>
        </p:nvSpPr>
        <p:spPr>
          <a:xfrm rot="1980000">
            <a:off x="804483" y="5832752"/>
            <a:ext cx="174966" cy="426193"/>
          </a:xfrm>
          <a:prstGeom prst="ellipse">
            <a:avLst/>
          </a:prstGeom>
          <a:solidFill>
            <a:schemeClr val="bg1">
              <a:alpha val="6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/>
          <p:cNvSpPr/>
          <p:nvPr/>
        </p:nvSpPr>
        <p:spPr>
          <a:xfrm rot="1980000">
            <a:off x="852319" y="6382819"/>
            <a:ext cx="216000" cy="504000"/>
          </a:xfrm>
          <a:prstGeom prst="ellipse">
            <a:avLst/>
          </a:prstGeom>
          <a:solidFill>
            <a:schemeClr val="bg1">
              <a:alpha val="6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Овал 34"/>
          <p:cNvSpPr/>
          <p:nvPr/>
        </p:nvSpPr>
        <p:spPr>
          <a:xfrm rot="1980000">
            <a:off x="676343" y="5340159"/>
            <a:ext cx="200990" cy="472337"/>
          </a:xfrm>
          <a:prstGeom prst="ellipse">
            <a:avLst/>
          </a:prstGeom>
          <a:solidFill>
            <a:schemeClr val="bg1">
              <a:alpha val="6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Овал 35"/>
          <p:cNvSpPr/>
          <p:nvPr/>
        </p:nvSpPr>
        <p:spPr>
          <a:xfrm rot="1980000">
            <a:off x="-79616" y="5398243"/>
            <a:ext cx="216000" cy="504000"/>
          </a:xfrm>
          <a:prstGeom prst="ellipse">
            <a:avLst/>
          </a:prstGeom>
          <a:solidFill>
            <a:schemeClr val="bg1">
              <a:alpha val="6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Овал 36"/>
          <p:cNvSpPr/>
          <p:nvPr/>
        </p:nvSpPr>
        <p:spPr>
          <a:xfrm rot="1980000">
            <a:off x="1145705" y="5899949"/>
            <a:ext cx="175277" cy="353008"/>
          </a:xfrm>
          <a:prstGeom prst="ellipse">
            <a:avLst/>
          </a:prstGeom>
          <a:solidFill>
            <a:schemeClr val="bg1">
              <a:alpha val="6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Овал 37"/>
          <p:cNvSpPr/>
          <p:nvPr/>
        </p:nvSpPr>
        <p:spPr>
          <a:xfrm rot="1980000">
            <a:off x="1109956" y="5418399"/>
            <a:ext cx="175277" cy="353008"/>
          </a:xfrm>
          <a:prstGeom prst="ellipse">
            <a:avLst/>
          </a:prstGeom>
          <a:solidFill>
            <a:schemeClr val="bg1">
              <a:alpha val="6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Овал 38"/>
          <p:cNvSpPr/>
          <p:nvPr/>
        </p:nvSpPr>
        <p:spPr>
          <a:xfrm rot="1980000">
            <a:off x="436493" y="5138007"/>
            <a:ext cx="175277" cy="353008"/>
          </a:xfrm>
          <a:prstGeom prst="ellipse">
            <a:avLst/>
          </a:prstGeom>
          <a:solidFill>
            <a:schemeClr val="bg1">
              <a:alpha val="6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0" name="Овал 39"/>
          <p:cNvSpPr/>
          <p:nvPr/>
        </p:nvSpPr>
        <p:spPr>
          <a:xfrm rot="1980000">
            <a:off x="1270137" y="6381498"/>
            <a:ext cx="175277" cy="353008"/>
          </a:xfrm>
          <a:prstGeom prst="ellipse">
            <a:avLst/>
          </a:prstGeom>
          <a:solidFill>
            <a:schemeClr val="bg1">
              <a:alpha val="6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Полилиния 41"/>
          <p:cNvSpPr/>
          <p:nvPr/>
        </p:nvSpPr>
        <p:spPr>
          <a:xfrm>
            <a:off x="9677984" y="-11017"/>
            <a:ext cx="2506671" cy="2137485"/>
          </a:xfrm>
          <a:custGeom>
            <a:avLst/>
            <a:gdLst>
              <a:gd name="connsiteX0" fmla="*/ 424483 w 2506671"/>
              <a:gd name="connsiteY0" fmla="*/ 0 h 2137485"/>
              <a:gd name="connsiteX1" fmla="*/ 27876 w 2506671"/>
              <a:gd name="connsiteY1" fmla="*/ 539827 h 2137485"/>
              <a:gd name="connsiteX2" fmla="*/ 1107529 w 2506671"/>
              <a:gd name="connsiteY2" fmla="*/ 914400 h 2137485"/>
              <a:gd name="connsiteX3" fmla="*/ 512618 w 2506671"/>
              <a:gd name="connsiteY3" fmla="*/ 1641513 h 2137485"/>
              <a:gd name="connsiteX4" fmla="*/ 1360917 w 2506671"/>
              <a:gd name="connsiteY4" fmla="*/ 2126256 h 2137485"/>
              <a:gd name="connsiteX5" fmla="*/ 2506671 w 2506671"/>
              <a:gd name="connsiteY5" fmla="*/ 1994053 h 2137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06671" h="2137485">
                <a:moveTo>
                  <a:pt x="424483" y="0"/>
                </a:moveTo>
                <a:cubicBezTo>
                  <a:pt x="169259" y="193713"/>
                  <a:pt x="-85965" y="387427"/>
                  <a:pt x="27876" y="539827"/>
                </a:cubicBezTo>
                <a:cubicBezTo>
                  <a:pt x="141717" y="692227"/>
                  <a:pt x="1026739" y="730786"/>
                  <a:pt x="1107529" y="914400"/>
                </a:cubicBezTo>
                <a:cubicBezTo>
                  <a:pt x="1188319" y="1098014"/>
                  <a:pt x="470387" y="1439537"/>
                  <a:pt x="512618" y="1641513"/>
                </a:cubicBezTo>
                <a:cubicBezTo>
                  <a:pt x="554849" y="1843489"/>
                  <a:pt x="1028575" y="2067499"/>
                  <a:pt x="1360917" y="2126256"/>
                </a:cubicBezTo>
                <a:cubicBezTo>
                  <a:pt x="1693259" y="2185013"/>
                  <a:pt x="2506671" y="1994053"/>
                  <a:pt x="2506671" y="1994053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Полилиния 42"/>
          <p:cNvSpPr/>
          <p:nvPr/>
        </p:nvSpPr>
        <p:spPr>
          <a:xfrm>
            <a:off x="8780443" y="-197242"/>
            <a:ext cx="3591499" cy="2015025"/>
          </a:xfrm>
          <a:custGeom>
            <a:avLst/>
            <a:gdLst>
              <a:gd name="connsiteX0" fmla="*/ 0 w 2930486"/>
              <a:gd name="connsiteY0" fmla="*/ 0 h 1630644"/>
              <a:gd name="connsiteX1" fmla="*/ 396607 w 2930486"/>
              <a:gd name="connsiteY1" fmla="*/ 407624 h 1630644"/>
              <a:gd name="connsiteX2" fmla="*/ 1608462 w 2930486"/>
              <a:gd name="connsiteY2" fmla="*/ 407624 h 1630644"/>
              <a:gd name="connsiteX3" fmla="*/ 958467 w 2930486"/>
              <a:gd name="connsiteY3" fmla="*/ 1057619 h 1630644"/>
              <a:gd name="connsiteX4" fmla="*/ 2203373 w 2930486"/>
              <a:gd name="connsiteY4" fmla="*/ 1630497 h 1630644"/>
              <a:gd name="connsiteX5" fmla="*/ 2930486 w 2930486"/>
              <a:gd name="connsiteY5" fmla="*/ 1101687 h 1630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30486" h="1630644">
                <a:moveTo>
                  <a:pt x="0" y="0"/>
                </a:moveTo>
                <a:cubicBezTo>
                  <a:pt x="64265" y="169843"/>
                  <a:pt x="128530" y="339687"/>
                  <a:pt x="396607" y="407624"/>
                </a:cubicBezTo>
                <a:cubicBezTo>
                  <a:pt x="664684" y="475561"/>
                  <a:pt x="1514819" y="299292"/>
                  <a:pt x="1608462" y="407624"/>
                </a:cubicBezTo>
                <a:cubicBezTo>
                  <a:pt x="1702105" y="515956"/>
                  <a:pt x="859315" y="853807"/>
                  <a:pt x="958467" y="1057619"/>
                </a:cubicBezTo>
                <a:cubicBezTo>
                  <a:pt x="1057619" y="1261431"/>
                  <a:pt x="1874703" y="1623152"/>
                  <a:pt x="2203373" y="1630497"/>
                </a:cubicBezTo>
                <a:cubicBezTo>
                  <a:pt x="2532043" y="1637842"/>
                  <a:pt x="2731264" y="1369764"/>
                  <a:pt x="2930486" y="1101687"/>
                </a:cubicBezTo>
              </a:path>
            </a:pathLst>
          </a:custGeom>
          <a:noFill/>
          <a:ln w="127000">
            <a:solidFill>
              <a:schemeClr val="bg1">
                <a:alpha val="6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4" name="Полилиния 43"/>
          <p:cNvSpPr/>
          <p:nvPr/>
        </p:nvSpPr>
        <p:spPr>
          <a:xfrm>
            <a:off x="11237206" y="-99152"/>
            <a:ext cx="1134736" cy="1222871"/>
          </a:xfrm>
          <a:custGeom>
            <a:avLst/>
            <a:gdLst>
              <a:gd name="connsiteX0" fmla="*/ 485220 w 881827"/>
              <a:gd name="connsiteY0" fmla="*/ 0 h 947465"/>
              <a:gd name="connsiteX1" fmla="*/ 477 w 881827"/>
              <a:gd name="connsiteY1" fmla="*/ 242371 h 947465"/>
              <a:gd name="connsiteX2" fmla="*/ 562338 w 881827"/>
              <a:gd name="connsiteY2" fmla="*/ 539826 h 947465"/>
              <a:gd name="connsiteX3" fmla="*/ 441152 w 881827"/>
              <a:gd name="connsiteY3" fmla="*/ 716096 h 947465"/>
              <a:gd name="connsiteX4" fmla="*/ 650473 w 881827"/>
              <a:gd name="connsiteY4" fmla="*/ 947450 h 947465"/>
              <a:gd name="connsiteX5" fmla="*/ 881827 w 881827"/>
              <a:gd name="connsiteY5" fmla="*/ 705079 h 9474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81827" h="947465">
                <a:moveTo>
                  <a:pt x="485220" y="0"/>
                </a:moveTo>
                <a:cubicBezTo>
                  <a:pt x="236422" y="76200"/>
                  <a:pt x="-12376" y="152400"/>
                  <a:pt x="477" y="242371"/>
                </a:cubicBezTo>
                <a:cubicBezTo>
                  <a:pt x="13330" y="332342"/>
                  <a:pt x="488892" y="460872"/>
                  <a:pt x="562338" y="539826"/>
                </a:cubicBezTo>
                <a:cubicBezTo>
                  <a:pt x="635784" y="618780"/>
                  <a:pt x="426463" y="648159"/>
                  <a:pt x="441152" y="716096"/>
                </a:cubicBezTo>
                <a:cubicBezTo>
                  <a:pt x="455841" y="784033"/>
                  <a:pt x="577027" y="949286"/>
                  <a:pt x="650473" y="947450"/>
                </a:cubicBezTo>
                <a:cubicBezTo>
                  <a:pt x="723919" y="945614"/>
                  <a:pt x="850613" y="736293"/>
                  <a:pt x="881827" y="705079"/>
                </a:cubicBezTo>
              </a:path>
            </a:pathLst>
          </a:custGeom>
          <a:noFill/>
          <a:ln w="127000">
            <a:solidFill>
              <a:schemeClr val="bg1"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5" name="Полилиния 44"/>
          <p:cNvSpPr/>
          <p:nvPr/>
        </p:nvSpPr>
        <p:spPr>
          <a:xfrm>
            <a:off x="8923663" y="4562475"/>
            <a:ext cx="3294043" cy="2431400"/>
          </a:xfrm>
          <a:custGeom>
            <a:avLst/>
            <a:gdLst>
              <a:gd name="connsiteX0" fmla="*/ 562034 w 3206082"/>
              <a:gd name="connsiteY0" fmla="*/ 2324559 h 2324559"/>
              <a:gd name="connsiteX1" fmla="*/ 33224 w 3206082"/>
              <a:gd name="connsiteY1" fmla="*/ 1938969 h 2324559"/>
              <a:gd name="connsiteX2" fmla="*/ 1410333 w 3206082"/>
              <a:gd name="connsiteY2" fmla="*/ 1641514 h 2324559"/>
              <a:gd name="connsiteX3" fmla="*/ 694236 w 3206082"/>
              <a:gd name="connsiteY3" fmla="*/ 1178805 h 2324559"/>
              <a:gd name="connsiteX4" fmla="*/ 1002709 w 3206082"/>
              <a:gd name="connsiteY4" fmla="*/ 539827 h 2324559"/>
              <a:gd name="connsiteX5" fmla="*/ 1751856 w 3206082"/>
              <a:gd name="connsiteY5" fmla="*/ 374574 h 2324559"/>
              <a:gd name="connsiteX6" fmla="*/ 2434901 w 3206082"/>
              <a:gd name="connsiteY6" fmla="*/ 661012 h 2324559"/>
              <a:gd name="connsiteX7" fmla="*/ 2787441 w 3206082"/>
              <a:gd name="connsiteY7" fmla="*/ 209321 h 2324559"/>
              <a:gd name="connsiteX8" fmla="*/ 3206082 w 3206082"/>
              <a:gd name="connsiteY8" fmla="*/ 0 h 2324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082" h="2324559">
                <a:moveTo>
                  <a:pt x="562034" y="2324559"/>
                </a:moveTo>
                <a:cubicBezTo>
                  <a:pt x="226937" y="2188684"/>
                  <a:pt x="-108159" y="2052810"/>
                  <a:pt x="33224" y="1938969"/>
                </a:cubicBezTo>
                <a:cubicBezTo>
                  <a:pt x="174607" y="1825128"/>
                  <a:pt x="1300164" y="1768208"/>
                  <a:pt x="1410333" y="1641514"/>
                </a:cubicBezTo>
                <a:cubicBezTo>
                  <a:pt x="1520502" y="1514820"/>
                  <a:pt x="762173" y="1362419"/>
                  <a:pt x="694236" y="1178805"/>
                </a:cubicBezTo>
                <a:cubicBezTo>
                  <a:pt x="626299" y="995190"/>
                  <a:pt x="826439" y="673865"/>
                  <a:pt x="1002709" y="539827"/>
                </a:cubicBezTo>
                <a:cubicBezTo>
                  <a:pt x="1178979" y="405789"/>
                  <a:pt x="1513158" y="354377"/>
                  <a:pt x="1751856" y="374574"/>
                </a:cubicBezTo>
                <a:cubicBezTo>
                  <a:pt x="1990554" y="394771"/>
                  <a:pt x="2262304" y="688554"/>
                  <a:pt x="2434901" y="661012"/>
                </a:cubicBezTo>
                <a:cubicBezTo>
                  <a:pt x="2607498" y="633470"/>
                  <a:pt x="2658911" y="319490"/>
                  <a:pt x="2787441" y="209321"/>
                </a:cubicBezTo>
                <a:cubicBezTo>
                  <a:pt x="2915971" y="99152"/>
                  <a:pt x="3139981" y="11017"/>
                  <a:pt x="3206082" y="0"/>
                </a:cubicBezTo>
              </a:path>
            </a:pathLst>
          </a:custGeom>
          <a:noFill/>
          <a:ln w="127000">
            <a:solidFill>
              <a:schemeClr val="bg1">
                <a:alpha val="6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 rotWithShape="1">
          <a:blip r:embed="rId3"/>
          <a:srcRect t="-1190" b="-1190"/>
          <a:stretch/>
        </p:blipFill>
        <p:spPr>
          <a:xfrm>
            <a:off x="5974002" y="704337"/>
            <a:ext cx="5307354" cy="5307354"/>
          </a:xfrm>
          <a:prstGeom prst="rect">
            <a:avLst/>
          </a:prstGeom>
          <a:noFill/>
          <a:effectLst>
            <a:outerShdw blurRad="165100" dist="76200" dir="3000000" sx="106000" sy="106000" algn="tl" rotWithShape="0">
              <a:schemeClr val="bg2">
                <a:lumMod val="50000"/>
                <a:alpha val="29000"/>
              </a:schemeClr>
            </a:outerShdw>
          </a:effectLst>
        </p:spPr>
      </p:pic>
      <p:sp>
        <p:nvSpPr>
          <p:cNvPr id="56" name="TextBox 55"/>
          <p:cNvSpPr txBox="1"/>
          <p:nvPr/>
        </p:nvSpPr>
        <p:spPr>
          <a:xfrm>
            <a:off x="1027963" y="4619780"/>
            <a:ext cx="47710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9D7255"/>
                </a:solidFill>
                <a:latin typeface="Bahnschrift Light" panose="020B0502040204020203" pitchFamily="34" charset="0"/>
              </a:rPr>
              <a:t>Зарабатывай клики и приобретай милых </a:t>
            </a:r>
            <a:r>
              <a:rPr lang="ru-RU" sz="2400" dirty="0" err="1">
                <a:solidFill>
                  <a:srgbClr val="9D7255"/>
                </a:solidFill>
                <a:latin typeface="Bahnschrift Light" panose="020B0502040204020203" pitchFamily="34" charset="0"/>
              </a:rPr>
              <a:t>петов</a:t>
            </a:r>
            <a:r>
              <a:rPr lang="ru-RU" sz="2400" dirty="0">
                <a:solidFill>
                  <a:srgbClr val="9D7255"/>
                </a:solidFill>
                <a:latin typeface="Bahnschrift Light" panose="020B05020402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949719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-1119461" y="-321875"/>
            <a:ext cx="3574142" cy="172756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46115" y="485162"/>
            <a:ext cx="2793181" cy="2051209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2536" y="24874"/>
            <a:ext cx="2859272" cy="920576"/>
          </a:xfrm>
          <a:prstGeom prst="rect">
            <a:avLst/>
          </a:prstGeom>
        </p:spPr>
      </p:pic>
      <p:sp>
        <p:nvSpPr>
          <p:cNvPr id="4" name="Полилиния 3"/>
          <p:cNvSpPr/>
          <p:nvPr/>
        </p:nvSpPr>
        <p:spPr>
          <a:xfrm>
            <a:off x="-200003" y="-171649"/>
            <a:ext cx="4156491" cy="4049486"/>
          </a:xfrm>
          <a:custGeom>
            <a:avLst/>
            <a:gdLst>
              <a:gd name="connsiteX0" fmla="*/ 3124200 w 3696098"/>
              <a:gd name="connsiteY0" fmla="*/ 0 h 3607391"/>
              <a:gd name="connsiteX1" fmla="*/ 3690258 w 3696098"/>
              <a:gd name="connsiteY1" fmla="*/ 446315 h 3607391"/>
              <a:gd name="connsiteX2" fmla="*/ 3352800 w 3696098"/>
              <a:gd name="connsiteY2" fmla="*/ 957943 h 3607391"/>
              <a:gd name="connsiteX3" fmla="*/ 2351315 w 3696098"/>
              <a:gd name="connsiteY3" fmla="*/ 674915 h 3607391"/>
              <a:gd name="connsiteX4" fmla="*/ 1426029 w 3696098"/>
              <a:gd name="connsiteY4" fmla="*/ 1807029 h 3607391"/>
              <a:gd name="connsiteX5" fmla="*/ 2579915 w 3696098"/>
              <a:gd name="connsiteY5" fmla="*/ 1959429 h 3607391"/>
              <a:gd name="connsiteX6" fmla="*/ 1132115 w 3696098"/>
              <a:gd name="connsiteY6" fmla="*/ 3592286 h 3607391"/>
              <a:gd name="connsiteX7" fmla="*/ 0 w 3696098"/>
              <a:gd name="connsiteY7" fmla="*/ 2634343 h 3607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96098" h="3607391">
                <a:moveTo>
                  <a:pt x="3124200" y="0"/>
                </a:moveTo>
                <a:cubicBezTo>
                  <a:pt x="3388179" y="143329"/>
                  <a:pt x="3652158" y="286658"/>
                  <a:pt x="3690258" y="446315"/>
                </a:cubicBezTo>
                <a:cubicBezTo>
                  <a:pt x="3728358" y="605972"/>
                  <a:pt x="3575957" y="919843"/>
                  <a:pt x="3352800" y="957943"/>
                </a:cubicBezTo>
                <a:cubicBezTo>
                  <a:pt x="3129643" y="996043"/>
                  <a:pt x="2672443" y="533401"/>
                  <a:pt x="2351315" y="674915"/>
                </a:cubicBezTo>
                <a:cubicBezTo>
                  <a:pt x="2030186" y="816429"/>
                  <a:pt x="1387929" y="1592943"/>
                  <a:pt x="1426029" y="1807029"/>
                </a:cubicBezTo>
                <a:cubicBezTo>
                  <a:pt x="1464129" y="2021115"/>
                  <a:pt x="2628901" y="1661886"/>
                  <a:pt x="2579915" y="1959429"/>
                </a:cubicBezTo>
                <a:cubicBezTo>
                  <a:pt x="2530929" y="2256972"/>
                  <a:pt x="1562101" y="3479800"/>
                  <a:pt x="1132115" y="3592286"/>
                </a:cubicBezTo>
                <a:cubicBezTo>
                  <a:pt x="702129" y="3704772"/>
                  <a:pt x="351064" y="3169557"/>
                  <a:pt x="0" y="2634343"/>
                </a:cubicBezTo>
              </a:path>
            </a:pathLst>
          </a:custGeom>
          <a:noFill/>
          <a:ln w="161925">
            <a:solidFill>
              <a:schemeClr val="bg1">
                <a:alpha val="5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43042" y="4991848"/>
            <a:ext cx="1781986" cy="214918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723" y="5931769"/>
            <a:ext cx="2727334" cy="1324308"/>
          </a:xfrm>
          <a:prstGeom prst="rect">
            <a:avLst/>
          </a:prstGeom>
        </p:spPr>
      </p:pic>
      <p:sp>
        <p:nvSpPr>
          <p:cNvPr id="7" name="Полилиния 6"/>
          <p:cNvSpPr/>
          <p:nvPr/>
        </p:nvSpPr>
        <p:spPr>
          <a:xfrm>
            <a:off x="-10886" y="4509455"/>
            <a:ext cx="3066947" cy="2381202"/>
          </a:xfrm>
          <a:custGeom>
            <a:avLst/>
            <a:gdLst>
              <a:gd name="connsiteX0" fmla="*/ 0 w 3066947"/>
              <a:gd name="connsiteY0" fmla="*/ 236716 h 2381202"/>
              <a:gd name="connsiteX1" fmla="*/ 315686 w 3066947"/>
              <a:gd name="connsiteY1" fmla="*/ 73431 h 2381202"/>
              <a:gd name="connsiteX2" fmla="*/ 1023257 w 3066947"/>
              <a:gd name="connsiteY2" fmla="*/ 1281745 h 2381202"/>
              <a:gd name="connsiteX3" fmla="*/ 1121229 w 3066947"/>
              <a:gd name="connsiteY3" fmla="*/ 182288 h 2381202"/>
              <a:gd name="connsiteX4" fmla="*/ 2231572 w 3066947"/>
              <a:gd name="connsiteY4" fmla="*/ 813659 h 2381202"/>
              <a:gd name="connsiteX5" fmla="*/ 1719943 w 3066947"/>
              <a:gd name="connsiteY5" fmla="*/ 1564774 h 2381202"/>
              <a:gd name="connsiteX6" fmla="*/ 2960915 w 3066947"/>
              <a:gd name="connsiteY6" fmla="*/ 1782488 h 2381202"/>
              <a:gd name="connsiteX7" fmla="*/ 2917372 w 3066947"/>
              <a:gd name="connsiteY7" fmla="*/ 2381202 h 2381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66947" h="2381202">
                <a:moveTo>
                  <a:pt x="0" y="236716"/>
                </a:moveTo>
                <a:cubicBezTo>
                  <a:pt x="72571" y="67988"/>
                  <a:pt x="145143" y="-100740"/>
                  <a:pt x="315686" y="73431"/>
                </a:cubicBezTo>
                <a:cubicBezTo>
                  <a:pt x="486229" y="247602"/>
                  <a:pt x="889000" y="1263602"/>
                  <a:pt x="1023257" y="1281745"/>
                </a:cubicBezTo>
                <a:cubicBezTo>
                  <a:pt x="1157514" y="1299888"/>
                  <a:pt x="919843" y="260302"/>
                  <a:pt x="1121229" y="182288"/>
                </a:cubicBezTo>
                <a:cubicBezTo>
                  <a:pt x="1322615" y="104274"/>
                  <a:pt x="2131786" y="583245"/>
                  <a:pt x="2231572" y="813659"/>
                </a:cubicBezTo>
                <a:cubicBezTo>
                  <a:pt x="2331358" y="1044073"/>
                  <a:pt x="1598386" y="1403303"/>
                  <a:pt x="1719943" y="1564774"/>
                </a:cubicBezTo>
                <a:cubicBezTo>
                  <a:pt x="1841500" y="1726246"/>
                  <a:pt x="2761344" y="1646417"/>
                  <a:pt x="2960915" y="1782488"/>
                </a:cubicBezTo>
                <a:cubicBezTo>
                  <a:pt x="3160486" y="1918559"/>
                  <a:pt x="3038929" y="2149880"/>
                  <a:pt x="2917372" y="2381202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/>
          <p:cNvSpPr/>
          <p:nvPr/>
        </p:nvSpPr>
        <p:spPr>
          <a:xfrm>
            <a:off x="9811667" y="2830286"/>
            <a:ext cx="4760665" cy="5061857"/>
          </a:xfrm>
          <a:prstGeom prst="ellipse">
            <a:avLst/>
          </a:prstGeom>
          <a:solidFill>
            <a:srgbClr val="E1D3D1"/>
          </a:solidFill>
          <a:ln w="358775">
            <a:solidFill>
              <a:schemeClr val="bg1">
                <a:alpha val="6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Скругленный прямоугольник 21"/>
          <p:cNvSpPr/>
          <p:nvPr/>
        </p:nvSpPr>
        <p:spPr>
          <a:xfrm>
            <a:off x="6232001" y="3907417"/>
            <a:ext cx="5278515" cy="2396517"/>
          </a:xfrm>
          <a:prstGeom prst="roundRect">
            <a:avLst/>
          </a:prstGeom>
          <a:solidFill>
            <a:srgbClr val="F6F1F1"/>
          </a:solidFill>
          <a:ln w="34925" cap="rnd">
            <a:solidFill>
              <a:srgbClr val="9D7255">
                <a:alpha val="49000"/>
              </a:srgbClr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9D7255"/>
                </a:solidFill>
              </a:rPr>
              <a:t>🔄 Поведение при покупке:</a:t>
            </a:r>
          </a:p>
          <a:p>
            <a:pPr algn="ctr"/>
            <a:endParaRPr lang="ru-RU" dirty="0">
              <a:solidFill>
                <a:srgbClr val="9D7255"/>
              </a:solidFill>
            </a:endParaRPr>
          </a:p>
          <a:p>
            <a:pPr algn="ctr"/>
            <a:r>
              <a:rPr lang="ru-RU" dirty="0">
                <a:solidFill>
                  <a:srgbClr val="9D7255"/>
                </a:solidFill>
              </a:rPr>
              <a:t>* Цена питомца увеличивается с каждой покупкой</a:t>
            </a:r>
          </a:p>
          <a:p>
            <a:pPr algn="ctr"/>
            <a:r>
              <a:rPr lang="ru-RU" dirty="0">
                <a:solidFill>
                  <a:srgbClr val="9D7255"/>
                </a:solidFill>
              </a:rPr>
              <a:t>* Возможность покупки нескольких экземпляров одного питомца</a:t>
            </a:r>
          </a:p>
          <a:p>
            <a:pPr algn="ctr"/>
            <a:r>
              <a:rPr lang="ru-RU" dirty="0">
                <a:solidFill>
                  <a:srgbClr val="9D7255"/>
                </a:solidFill>
              </a:rPr>
              <a:t>* Отображение количества купленных питомцев</a:t>
            </a:r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 rotWithShape="1">
          <a:blip r:embed="rId5"/>
          <a:srcRect t="28426" b="38986"/>
          <a:stretch/>
        </p:blipFill>
        <p:spPr>
          <a:xfrm>
            <a:off x="323737" y="2091707"/>
            <a:ext cx="5014456" cy="36314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Рисунок 12"/>
          <p:cNvPicPr/>
          <p:nvPr/>
        </p:nvPicPr>
        <p:blipFill>
          <a:blip r:embed="rId6"/>
          <a:stretch>
            <a:fillRect/>
          </a:stretch>
        </p:blipFill>
        <p:spPr>
          <a:xfrm>
            <a:off x="5611481" y="1437428"/>
            <a:ext cx="6373139" cy="199157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348540" y="457463"/>
            <a:ext cx="6892737" cy="830997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8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Поведение при покупке</a:t>
            </a:r>
          </a:p>
        </p:txBody>
      </p:sp>
    </p:spTree>
    <p:extLst>
      <p:ext uri="{BB962C8B-B14F-4D97-AF65-F5344CB8AC3E}">
        <p14:creationId xmlns:p14="http://schemas.microsoft.com/office/powerpoint/2010/main" val="2406170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олилиния 12"/>
          <p:cNvSpPr/>
          <p:nvPr/>
        </p:nvSpPr>
        <p:spPr>
          <a:xfrm>
            <a:off x="7251486" y="3911603"/>
            <a:ext cx="5020322" cy="3022597"/>
          </a:xfrm>
          <a:custGeom>
            <a:avLst/>
            <a:gdLst>
              <a:gd name="connsiteX0" fmla="*/ 1569551 w 5020322"/>
              <a:gd name="connsiteY0" fmla="*/ 2896665 h 2896665"/>
              <a:gd name="connsiteX1" fmla="*/ 121751 w 5020322"/>
              <a:gd name="connsiteY1" fmla="*/ 2210865 h 2896665"/>
              <a:gd name="connsiteX2" fmla="*/ 187065 w 5020322"/>
              <a:gd name="connsiteY2" fmla="*/ 1307351 h 2896665"/>
              <a:gd name="connsiteX3" fmla="*/ 1057922 w 5020322"/>
              <a:gd name="connsiteY3" fmla="*/ 1089636 h 2896665"/>
              <a:gd name="connsiteX4" fmla="*/ 2777865 w 5020322"/>
              <a:gd name="connsiteY4" fmla="*/ 1557722 h 2896665"/>
              <a:gd name="connsiteX5" fmla="*/ 2277122 w 5020322"/>
              <a:gd name="connsiteY5" fmla="*/ 2178208 h 2896665"/>
              <a:gd name="connsiteX6" fmla="*/ 3779351 w 5020322"/>
              <a:gd name="connsiteY6" fmla="*/ 2363265 h 2896665"/>
              <a:gd name="connsiteX7" fmla="*/ 3768465 w 5020322"/>
              <a:gd name="connsiteY7" fmla="*/ 1808093 h 2896665"/>
              <a:gd name="connsiteX8" fmla="*/ 2821408 w 5020322"/>
              <a:gd name="connsiteY8" fmla="*/ 871922 h 2896665"/>
              <a:gd name="connsiteX9" fmla="*/ 2516608 w 5020322"/>
              <a:gd name="connsiteY9" fmla="*/ 44608 h 2896665"/>
              <a:gd name="connsiteX10" fmla="*/ 4062379 w 5020322"/>
              <a:gd name="connsiteY10" fmla="*/ 207893 h 2896665"/>
              <a:gd name="connsiteX11" fmla="*/ 4552237 w 5020322"/>
              <a:gd name="connsiteY11" fmla="*/ 1024322 h 2896665"/>
              <a:gd name="connsiteX12" fmla="*/ 4595779 w 5020322"/>
              <a:gd name="connsiteY12" fmla="*/ 1797208 h 2896665"/>
              <a:gd name="connsiteX13" fmla="*/ 5020322 w 5020322"/>
              <a:gd name="connsiteY13" fmla="*/ 2330608 h 2896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020322" h="2896665">
                <a:moveTo>
                  <a:pt x="1569551" y="2896665"/>
                </a:moveTo>
                <a:cubicBezTo>
                  <a:pt x="960858" y="2686207"/>
                  <a:pt x="352165" y="2475750"/>
                  <a:pt x="121751" y="2210865"/>
                </a:cubicBezTo>
                <a:cubicBezTo>
                  <a:pt x="-108663" y="1945980"/>
                  <a:pt x="31037" y="1494222"/>
                  <a:pt x="187065" y="1307351"/>
                </a:cubicBezTo>
                <a:cubicBezTo>
                  <a:pt x="343093" y="1120480"/>
                  <a:pt x="626122" y="1047908"/>
                  <a:pt x="1057922" y="1089636"/>
                </a:cubicBezTo>
                <a:cubicBezTo>
                  <a:pt x="1489722" y="1131364"/>
                  <a:pt x="2574665" y="1376293"/>
                  <a:pt x="2777865" y="1557722"/>
                </a:cubicBezTo>
                <a:cubicBezTo>
                  <a:pt x="2981065" y="1739151"/>
                  <a:pt x="2110208" y="2043951"/>
                  <a:pt x="2277122" y="2178208"/>
                </a:cubicBezTo>
                <a:cubicBezTo>
                  <a:pt x="2444036" y="2312465"/>
                  <a:pt x="3530794" y="2424951"/>
                  <a:pt x="3779351" y="2363265"/>
                </a:cubicBezTo>
                <a:cubicBezTo>
                  <a:pt x="4027908" y="2301579"/>
                  <a:pt x="3928122" y="2056650"/>
                  <a:pt x="3768465" y="1808093"/>
                </a:cubicBezTo>
                <a:cubicBezTo>
                  <a:pt x="3608808" y="1559536"/>
                  <a:pt x="3030051" y="1165836"/>
                  <a:pt x="2821408" y="871922"/>
                </a:cubicBezTo>
                <a:cubicBezTo>
                  <a:pt x="2612765" y="578008"/>
                  <a:pt x="2309780" y="155279"/>
                  <a:pt x="2516608" y="44608"/>
                </a:cubicBezTo>
                <a:cubicBezTo>
                  <a:pt x="2723436" y="-66063"/>
                  <a:pt x="3723108" y="44607"/>
                  <a:pt x="4062379" y="207893"/>
                </a:cubicBezTo>
                <a:cubicBezTo>
                  <a:pt x="4401650" y="371179"/>
                  <a:pt x="4463337" y="759436"/>
                  <a:pt x="4552237" y="1024322"/>
                </a:cubicBezTo>
                <a:cubicBezTo>
                  <a:pt x="4641137" y="1289208"/>
                  <a:pt x="4517765" y="1579494"/>
                  <a:pt x="4595779" y="1797208"/>
                </a:cubicBezTo>
                <a:cubicBezTo>
                  <a:pt x="4673793" y="2014922"/>
                  <a:pt x="4924165" y="2212679"/>
                  <a:pt x="5020322" y="2330608"/>
                </a:cubicBezTo>
              </a:path>
            </a:pathLst>
          </a:custGeom>
          <a:noFill/>
          <a:ln w="107950">
            <a:solidFill>
              <a:schemeClr val="bg1">
                <a:alpha val="6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2" name="Рисунок 21"/>
          <p:cNvPicPr/>
          <p:nvPr/>
        </p:nvPicPr>
        <p:blipFill>
          <a:blip r:embed="rId2"/>
          <a:stretch>
            <a:fillRect/>
          </a:stretch>
        </p:blipFill>
        <p:spPr>
          <a:xfrm>
            <a:off x="6068026" y="656363"/>
            <a:ext cx="5559292" cy="6042819"/>
          </a:xfrm>
          <a:prstGeom prst="rect">
            <a:avLst/>
          </a:prstGeom>
        </p:spPr>
      </p:pic>
      <p:sp>
        <p:nvSpPr>
          <p:cNvPr id="3" name="Овал 2"/>
          <p:cNvSpPr/>
          <p:nvPr/>
        </p:nvSpPr>
        <p:spPr>
          <a:xfrm>
            <a:off x="-944581" y="-253523"/>
            <a:ext cx="2779484" cy="1427525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99101" y="446945"/>
            <a:ext cx="2391960" cy="1756567"/>
          </a:xfrm>
          <a:prstGeom prst="rect">
            <a:avLst/>
          </a:prstGeom>
        </p:spPr>
      </p:pic>
      <p:sp>
        <p:nvSpPr>
          <p:cNvPr id="9" name="Полилиния 8"/>
          <p:cNvSpPr/>
          <p:nvPr/>
        </p:nvSpPr>
        <p:spPr>
          <a:xfrm>
            <a:off x="-554140" y="-127128"/>
            <a:ext cx="2853799" cy="2145156"/>
          </a:xfrm>
          <a:custGeom>
            <a:avLst/>
            <a:gdLst>
              <a:gd name="connsiteX0" fmla="*/ 2242458 w 2853799"/>
              <a:gd name="connsiteY0" fmla="*/ 0 h 2145156"/>
              <a:gd name="connsiteX1" fmla="*/ 2764972 w 2853799"/>
              <a:gd name="connsiteY1" fmla="*/ 435428 h 2145156"/>
              <a:gd name="connsiteX2" fmla="*/ 620486 w 2853799"/>
              <a:gd name="connsiteY2" fmla="*/ 468085 h 2145156"/>
              <a:gd name="connsiteX3" fmla="*/ 1872343 w 2853799"/>
              <a:gd name="connsiteY3" fmla="*/ 1284514 h 2145156"/>
              <a:gd name="connsiteX4" fmla="*/ 740229 w 2853799"/>
              <a:gd name="connsiteY4" fmla="*/ 2144485 h 2145156"/>
              <a:gd name="connsiteX5" fmla="*/ 0 w 2853799"/>
              <a:gd name="connsiteY5" fmla="*/ 1143000 h 2145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53799" h="2145156">
                <a:moveTo>
                  <a:pt x="2242458" y="0"/>
                </a:moveTo>
                <a:cubicBezTo>
                  <a:pt x="2638879" y="178707"/>
                  <a:pt x="3035301" y="357414"/>
                  <a:pt x="2764972" y="435428"/>
                </a:cubicBezTo>
                <a:cubicBezTo>
                  <a:pt x="2494643" y="513442"/>
                  <a:pt x="769257" y="326571"/>
                  <a:pt x="620486" y="468085"/>
                </a:cubicBezTo>
                <a:cubicBezTo>
                  <a:pt x="471715" y="609599"/>
                  <a:pt x="1852386" y="1005114"/>
                  <a:pt x="1872343" y="1284514"/>
                </a:cubicBezTo>
                <a:cubicBezTo>
                  <a:pt x="1892300" y="1563914"/>
                  <a:pt x="1052286" y="2168071"/>
                  <a:pt x="740229" y="2144485"/>
                </a:cubicBezTo>
                <a:cubicBezTo>
                  <a:pt x="428172" y="2120899"/>
                  <a:pt x="439057" y="1182914"/>
                  <a:pt x="0" y="1143000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0214" y="4881497"/>
            <a:ext cx="1432684" cy="2145978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4214" y="6604987"/>
            <a:ext cx="262151" cy="329213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12536" y="24874"/>
            <a:ext cx="2859272" cy="92057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13702" y="801695"/>
            <a:ext cx="5620451" cy="2123658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4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Визуальный стиль и оформление через графику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13702" y="2903370"/>
            <a:ext cx="4897649" cy="3693319"/>
          </a:xfrm>
          <a:prstGeom prst="rect">
            <a:avLst/>
          </a:prstGeom>
          <a:solidFill>
            <a:srgbClr val="F6F1F1"/>
          </a:solidFill>
          <a:ln w="66675" cap="rnd">
            <a:solidFill>
              <a:srgbClr val="E1D3D1">
                <a:alpha val="74000"/>
              </a:srgb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📱</a:t>
            </a:r>
            <a:r>
              <a:rPr lang="ru-RU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Главный экран оформлен с помощью полноразмерного фонового изображения, которое создаёт визуальное настроение всей игры. При переключении темы приложения время суток на экране меняется.</a:t>
            </a:r>
            <a:endParaRPr lang="en-US" dirty="0">
              <a:solidFill>
                <a:srgbClr val="724928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endParaRPr lang="en-US" dirty="0">
              <a:solidFill>
                <a:srgbClr val="724928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📍</a:t>
            </a:r>
            <a:r>
              <a:rPr lang="ru-RU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Анимация бонусного клика (+X) реализована поверх фонового изображения, поверх которого накладывается текст с </a:t>
            </a:r>
            <a:r>
              <a:rPr lang="ru-RU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fade-in</a:t>
            </a:r>
            <a:r>
              <a:rPr lang="ru-RU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/</a:t>
            </a:r>
            <a:r>
              <a:rPr lang="ru-RU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fade-out</a:t>
            </a:r>
            <a:r>
              <a:rPr lang="ru-RU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эффектом. Картинка питомца при этом остаётся видимой на фоне. Сам текст адаптируется под темную или светлую тему.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2601251" y="2204663"/>
            <a:ext cx="60817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2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🐹</a:t>
            </a:r>
          </a:p>
        </p:txBody>
      </p:sp>
    </p:spTree>
    <p:extLst>
      <p:ext uri="{BB962C8B-B14F-4D97-AF65-F5344CB8AC3E}">
        <p14:creationId xmlns:p14="http://schemas.microsoft.com/office/powerpoint/2010/main" val="37753797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5259" y="-426035"/>
            <a:ext cx="1432684" cy="2145978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49687" y="1297455"/>
            <a:ext cx="262151" cy="329213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2536" y="24874"/>
            <a:ext cx="2859272" cy="920576"/>
          </a:xfrm>
          <a:prstGeom prst="rect">
            <a:avLst/>
          </a:prstGeom>
        </p:spPr>
      </p:pic>
      <p:sp>
        <p:nvSpPr>
          <p:cNvPr id="2" name="Полилиния 1"/>
          <p:cNvSpPr/>
          <p:nvPr/>
        </p:nvSpPr>
        <p:spPr>
          <a:xfrm>
            <a:off x="9535886" y="3443433"/>
            <a:ext cx="3363685" cy="3743925"/>
          </a:xfrm>
          <a:custGeom>
            <a:avLst/>
            <a:gdLst>
              <a:gd name="connsiteX0" fmla="*/ 2024743 w 2629504"/>
              <a:gd name="connsiteY0" fmla="*/ 0 h 2922356"/>
              <a:gd name="connsiteX1" fmla="*/ 2590800 w 2629504"/>
              <a:gd name="connsiteY1" fmla="*/ 1273629 h 2922356"/>
              <a:gd name="connsiteX2" fmla="*/ 1066800 w 2629504"/>
              <a:gd name="connsiteY2" fmla="*/ 1556657 h 2922356"/>
              <a:gd name="connsiteX3" fmla="*/ 1164772 w 2629504"/>
              <a:gd name="connsiteY3" fmla="*/ 2634343 h 2922356"/>
              <a:gd name="connsiteX4" fmla="*/ 2057400 w 2629504"/>
              <a:gd name="connsiteY4" fmla="*/ 1023257 h 2922356"/>
              <a:gd name="connsiteX5" fmla="*/ 348343 w 2629504"/>
              <a:gd name="connsiteY5" fmla="*/ 979714 h 2922356"/>
              <a:gd name="connsiteX6" fmla="*/ 511629 w 2629504"/>
              <a:gd name="connsiteY6" fmla="*/ 2688771 h 2922356"/>
              <a:gd name="connsiteX7" fmla="*/ 0 w 2629504"/>
              <a:gd name="connsiteY7" fmla="*/ 2906486 h 292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29504" h="2922356">
                <a:moveTo>
                  <a:pt x="2024743" y="0"/>
                </a:moveTo>
                <a:cubicBezTo>
                  <a:pt x="2387600" y="507093"/>
                  <a:pt x="2750457" y="1014186"/>
                  <a:pt x="2590800" y="1273629"/>
                </a:cubicBezTo>
                <a:cubicBezTo>
                  <a:pt x="2431143" y="1533072"/>
                  <a:pt x="1304471" y="1329871"/>
                  <a:pt x="1066800" y="1556657"/>
                </a:cubicBezTo>
                <a:cubicBezTo>
                  <a:pt x="829129" y="1783443"/>
                  <a:pt x="999672" y="2723243"/>
                  <a:pt x="1164772" y="2634343"/>
                </a:cubicBezTo>
                <a:cubicBezTo>
                  <a:pt x="1329872" y="2545443"/>
                  <a:pt x="2193471" y="1299028"/>
                  <a:pt x="2057400" y="1023257"/>
                </a:cubicBezTo>
                <a:cubicBezTo>
                  <a:pt x="1921329" y="747486"/>
                  <a:pt x="605972" y="702128"/>
                  <a:pt x="348343" y="979714"/>
                </a:cubicBezTo>
                <a:cubicBezTo>
                  <a:pt x="90714" y="1257300"/>
                  <a:pt x="569686" y="2367642"/>
                  <a:pt x="511629" y="2688771"/>
                </a:cubicBezTo>
                <a:cubicBezTo>
                  <a:pt x="453572" y="3009900"/>
                  <a:pt x="0" y="2906486"/>
                  <a:pt x="0" y="2906486"/>
                </a:cubicBezTo>
              </a:path>
            </a:pathLst>
          </a:custGeom>
          <a:noFill/>
          <a:ln w="120650">
            <a:solidFill>
              <a:schemeClr val="bg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лилиния 2"/>
          <p:cNvSpPr/>
          <p:nvPr/>
        </p:nvSpPr>
        <p:spPr>
          <a:xfrm>
            <a:off x="8916443" y="4025022"/>
            <a:ext cx="3286443" cy="2867839"/>
          </a:xfrm>
          <a:custGeom>
            <a:avLst/>
            <a:gdLst>
              <a:gd name="connsiteX0" fmla="*/ 3286443 w 3286443"/>
              <a:gd name="connsiteY0" fmla="*/ 710264 h 2867839"/>
              <a:gd name="connsiteX1" fmla="*/ 2655071 w 3286443"/>
              <a:gd name="connsiteY1" fmla="*/ 2692 h 2867839"/>
              <a:gd name="connsiteX2" fmla="*/ 1501186 w 3286443"/>
              <a:gd name="connsiteY2" fmla="*/ 492549 h 2867839"/>
              <a:gd name="connsiteX3" fmla="*/ 2437357 w 3286443"/>
              <a:gd name="connsiteY3" fmla="*/ 1123921 h 2867839"/>
              <a:gd name="connsiteX4" fmla="*/ 1446757 w 3286443"/>
              <a:gd name="connsiteY4" fmla="*/ 1439607 h 2867839"/>
              <a:gd name="connsiteX5" fmla="*/ 1120186 w 3286443"/>
              <a:gd name="connsiteY5" fmla="*/ 775578 h 2867839"/>
              <a:gd name="connsiteX6" fmla="*/ 86043 w 3286443"/>
              <a:gd name="connsiteY6" fmla="*/ 1047721 h 2867839"/>
              <a:gd name="connsiteX7" fmla="*/ 205786 w 3286443"/>
              <a:gd name="connsiteY7" fmla="*/ 1973007 h 2867839"/>
              <a:gd name="connsiteX8" fmla="*/ 1381443 w 3286443"/>
              <a:gd name="connsiteY8" fmla="*/ 2038321 h 2867839"/>
              <a:gd name="connsiteX9" fmla="*/ 1403214 w 3286443"/>
              <a:gd name="connsiteY9" fmla="*/ 2549949 h 2867839"/>
              <a:gd name="connsiteX10" fmla="*/ 913357 w 3286443"/>
              <a:gd name="connsiteY10" fmla="*/ 2637035 h 2867839"/>
              <a:gd name="connsiteX11" fmla="*/ 837157 w 3286443"/>
              <a:gd name="connsiteY11" fmla="*/ 2865635 h 2867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86443" h="2867839">
                <a:moveTo>
                  <a:pt x="3286443" y="710264"/>
                </a:moveTo>
                <a:cubicBezTo>
                  <a:pt x="3119528" y="374621"/>
                  <a:pt x="2952614" y="38978"/>
                  <a:pt x="2655071" y="2692"/>
                </a:cubicBezTo>
                <a:cubicBezTo>
                  <a:pt x="2357528" y="-33594"/>
                  <a:pt x="1537472" y="305678"/>
                  <a:pt x="1501186" y="492549"/>
                </a:cubicBezTo>
                <a:cubicBezTo>
                  <a:pt x="1464900" y="679420"/>
                  <a:pt x="2446428" y="966078"/>
                  <a:pt x="2437357" y="1123921"/>
                </a:cubicBezTo>
                <a:cubicBezTo>
                  <a:pt x="2428286" y="1281764"/>
                  <a:pt x="1666285" y="1497664"/>
                  <a:pt x="1446757" y="1439607"/>
                </a:cubicBezTo>
                <a:cubicBezTo>
                  <a:pt x="1227229" y="1381550"/>
                  <a:pt x="1346972" y="840892"/>
                  <a:pt x="1120186" y="775578"/>
                </a:cubicBezTo>
                <a:cubicBezTo>
                  <a:pt x="893400" y="710264"/>
                  <a:pt x="238443" y="848149"/>
                  <a:pt x="86043" y="1047721"/>
                </a:cubicBezTo>
                <a:cubicBezTo>
                  <a:pt x="-66357" y="1247293"/>
                  <a:pt x="-10114" y="1807907"/>
                  <a:pt x="205786" y="1973007"/>
                </a:cubicBezTo>
                <a:cubicBezTo>
                  <a:pt x="421686" y="2138107"/>
                  <a:pt x="1181872" y="1942164"/>
                  <a:pt x="1381443" y="2038321"/>
                </a:cubicBezTo>
                <a:cubicBezTo>
                  <a:pt x="1581014" y="2134478"/>
                  <a:pt x="1481228" y="2450164"/>
                  <a:pt x="1403214" y="2549949"/>
                </a:cubicBezTo>
                <a:cubicBezTo>
                  <a:pt x="1325200" y="2649734"/>
                  <a:pt x="1007700" y="2584421"/>
                  <a:pt x="913357" y="2637035"/>
                </a:cubicBezTo>
                <a:cubicBezTo>
                  <a:pt x="819014" y="2689649"/>
                  <a:pt x="849857" y="2891035"/>
                  <a:pt x="837157" y="2865635"/>
                </a:cubicBezTo>
              </a:path>
            </a:pathLst>
          </a:custGeom>
          <a:noFill/>
          <a:ln w="25400">
            <a:solidFill>
              <a:schemeClr val="tx1">
                <a:alpha val="9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блако 4"/>
          <p:cNvSpPr/>
          <p:nvPr/>
        </p:nvSpPr>
        <p:spPr>
          <a:xfrm>
            <a:off x="-740228" y="-441619"/>
            <a:ext cx="2895599" cy="2161561"/>
          </a:xfrm>
          <a:prstGeom prst="cloud">
            <a:avLst/>
          </a:prstGeom>
          <a:solidFill>
            <a:schemeClr val="bg1">
              <a:alpha val="4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олилиния 5"/>
          <p:cNvSpPr/>
          <p:nvPr/>
        </p:nvSpPr>
        <p:spPr>
          <a:xfrm>
            <a:off x="-560201" y="-362617"/>
            <a:ext cx="3810000" cy="3320143"/>
          </a:xfrm>
          <a:custGeom>
            <a:avLst/>
            <a:gdLst>
              <a:gd name="connsiteX0" fmla="*/ 2307771 w 3877413"/>
              <a:gd name="connsiteY0" fmla="*/ 0 h 3348033"/>
              <a:gd name="connsiteX1" fmla="*/ 3341914 w 3877413"/>
              <a:gd name="connsiteY1" fmla="*/ 326572 h 3348033"/>
              <a:gd name="connsiteX2" fmla="*/ 2699657 w 3877413"/>
              <a:gd name="connsiteY2" fmla="*/ 903515 h 3348033"/>
              <a:gd name="connsiteX3" fmla="*/ 3048000 w 3877413"/>
              <a:gd name="connsiteY3" fmla="*/ 1360715 h 3348033"/>
              <a:gd name="connsiteX4" fmla="*/ 2775857 w 3877413"/>
              <a:gd name="connsiteY4" fmla="*/ 1970315 h 3348033"/>
              <a:gd name="connsiteX5" fmla="*/ 1121229 w 3877413"/>
              <a:gd name="connsiteY5" fmla="*/ 1426029 h 3348033"/>
              <a:gd name="connsiteX6" fmla="*/ 3875314 w 3877413"/>
              <a:gd name="connsiteY6" fmla="*/ 1110343 h 3348033"/>
              <a:gd name="connsiteX7" fmla="*/ 1556657 w 3877413"/>
              <a:gd name="connsiteY7" fmla="*/ 3287486 h 3348033"/>
              <a:gd name="connsiteX8" fmla="*/ 500743 w 3877413"/>
              <a:gd name="connsiteY8" fmla="*/ 2688772 h 3348033"/>
              <a:gd name="connsiteX9" fmla="*/ 0 w 3877413"/>
              <a:gd name="connsiteY9" fmla="*/ 2122715 h 3348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77413" h="3348033">
                <a:moveTo>
                  <a:pt x="2307771" y="0"/>
                </a:moveTo>
                <a:cubicBezTo>
                  <a:pt x="2792185" y="87993"/>
                  <a:pt x="3276600" y="175986"/>
                  <a:pt x="3341914" y="326572"/>
                </a:cubicBezTo>
                <a:cubicBezTo>
                  <a:pt x="3407228" y="477158"/>
                  <a:pt x="2748643" y="731158"/>
                  <a:pt x="2699657" y="903515"/>
                </a:cubicBezTo>
                <a:cubicBezTo>
                  <a:pt x="2650671" y="1075872"/>
                  <a:pt x="3035300" y="1182915"/>
                  <a:pt x="3048000" y="1360715"/>
                </a:cubicBezTo>
                <a:cubicBezTo>
                  <a:pt x="3060700" y="1538515"/>
                  <a:pt x="3096985" y="1959429"/>
                  <a:pt x="2775857" y="1970315"/>
                </a:cubicBezTo>
                <a:cubicBezTo>
                  <a:pt x="2454729" y="1981201"/>
                  <a:pt x="937986" y="1569358"/>
                  <a:pt x="1121229" y="1426029"/>
                </a:cubicBezTo>
                <a:cubicBezTo>
                  <a:pt x="1304472" y="1282700"/>
                  <a:pt x="3802743" y="800100"/>
                  <a:pt x="3875314" y="1110343"/>
                </a:cubicBezTo>
                <a:cubicBezTo>
                  <a:pt x="3947885" y="1420586"/>
                  <a:pt x="2119085" y="3024415"/>
                  <a:pt x="1556657" y="3287486"/>
                </a:cubicBezTo>
                <a:cubicBezTo>
                  <a:pt x="994229" y="3550557"/>
                  <a:pt x="760186" y="2882901"/>
                  <a:pt x="500743" y="2688772"/>
                </a:cubicBezTo>
                <a:cubicBezTo>
                  <a:pt x="241300" y="2494644"/>
                  <a:pt x="70757" y="2213429"/>
                  <a:pt x="0" y="2122715"/>
                </a:cubicBezTo>
              </a:path>
            </a:pathLst>
          </a:custGeom>
          <a:noFill/>
          <a:ln w="41275"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9" name="Рисунок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7650" y="119442"/>
            <a:ext cx="2991592" cy="664798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0" name="TextBox 19"/>
          <p:cNvSpPr txBox="1"/>
          <p:nvPr/>
        </p:nvSpPr>
        <p:spPr>
          <a:xfrm>
            <a:off x="5295246" y="457109"/>
            <a:ext cx="4565306" cy="707886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28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⚪</a:t>
            </a:r>
            <a:r>
              <a:rPr lang="ru-RU" sz="40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Игровой поток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4317537" y="1462061"/>
            <a:ext cx="6807663" cy="3795739"/>
          </a:xfrm>
          <a:prstGeom prst="roundRect">
            <a:avLst/>
          </a:prstGeom>
          <a:solidFill>
            <a:srgbClr val="F6F1F1">
              <a:alpha val="44000"/>
            </a:srgbClr>
          </a:solidFill>
          <a:ln w="133350" cmpd="tri">
            <a:solidFill>
              <a:schemeClr val="bg1">
                <a:lumMod val="85000"/>
                <a:alpha val="7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>
                <a:ln w="10160">
                  <a:solidFill>
                    <a:srgbClr val="E1D3D1"/>
                  </a:solidFill>
                  <a:prstDash val="solid"/>
                </a:ln>
                <a:solidFill>
                  <a:srgbClr val="724928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1. Пользователь открывает приложение.</a:t>
            </a:r>
          </a:p>
          <a:p>
            <a:r>
              <a:rPr lang="ru-RU" sz="2400" b="1" dirty="0">
                <a:ln w="10160">
                  <a:solidFill>
                    <a:srgbClr val="E1D3D1"/>
                  </a:solidFill>
                  <a:prstDash val="solid"/>
                </a:ln>
                <a:solidFill>
                  <a:srgbClr val="724928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2. Просматривает баланс и </a:t>
            </a:r>
            <a:r>
              <a:rPr lang="ru-RU" sz="2400" b="1" dirty="0" err="1">
                <a:ln w="10160">
                  <a:solidFill>
                    <a:srgbClr val="E1D3D1"/>
                  </a:solidFill>
                  <a:prstDash val="solid"/>
                </a:ln>
                <a:solidFill>
                  <a:srgbClr val="724928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тапает</a:t>
            </a:r>
            <a:r>
              <a:rPr lang="ru-RU" sz="2400" b="1" dirty="0">
                <a:ln w="10160">
                  <a:solidFill>
                    <a:srgbClr val="E1D3D1"/>
                  </a:solidFill>
                  <a:prstDash val="solid"/>
                </a:ln>
                <a:solidFill>
                  <a:srgbClr val="724928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 по экрану для получения очков.</a:t>
            </a:r>
          </a:p>
          <a:p>
            <a:r>
              <a:rPr lang="ru-RU" sz="2400" b="1" dirty="0">
                <a:ln w="10160">
                  <a:solidFill>
                    <a:srgbClr val="E1D3D1"/>
                  </a:solidFill>
                  <a:prstDash val="solid"/>
                </a:ln>
                <a:solidFill>
                  <a:srgbClr val="724928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3. Если у него есть отображаемый питомец, он взаимодействует с ним.</a:t>
            </a:r>
          </a:p>
          <a:p>
            <a:r>
              <a:rPr lang="ru-RU" sz="2400" b="1" dirty="0">
                <a:ln w="10160">
                  <a:solidFill>
                    <a:srgbClr val="E1D3D1"/>
                  </a:solidFill>
                  <a:prstDash val="solid"/>
                </a:ln>
                <a:solidFill>
                  <a:srgbClr val="724928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4. Появляется "+X" анимация клика.</a:t>
            </a:r>
          </a:p>
          <a:p>
            <a:r>
              <a:rPr lang="ru-RU" sz="2400" b="1" dirty="0">
                <a:ln w="10160">
                  <a:solidFill>
                    <a:srgbClr val="E1D3D1"/>
                  </a:solidFill>
                  <a:prstDash val="solid"/>
                </a:ln>
                <a:solidFill>
                  <a:srgbClr val="724928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5. Баланс обновляется.</a:t>
            </a:r>
          </a:p>
        </p:txBody>
      </p:sp>
    </p:spTree>
    <p:extLst>
      <p:ext uri="{BB962C8B-B14F-4D97-AF65-F5344CB8AC3E}">
        <p14:creationId xmlns:p14="http://schemas.microsoft.com/office/powerpoint/2010/main" val="153021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9316" y="4788222"/>
            <a:ext cx="1432684" cy="2145978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3744" y="6511712"/>
            <a:ext cx="262151" cy="329213"/>
          </a:xfrm>
          <a:prstGeom prst="rect">
            <a:avLst/>
          </a:prstGeom>
        </p:spPr>
      </p:pic>
      <p:sp>
        <p:nvSpPr>
          <p:cNvPr id="13" name="Полилиния 12"/>
          <p:cNvSpPr/>
          <p:nvPr/>
        </p:nvSpPr>
        <p:spPr>
          <a:xfrm>
            <a:off x="7367621" y="3911603"/>
            <a:ext cx="5020322" cy="3022597"/>
          </a:xfrm>
          <a:custGeom>
            <a:avLst/>
            <a:gdLst>
              <a:gd name="connsiteX0" fmla="*/ 1569551 w 5020322"/>
              <a:gd name="connsiteY0" fmla="*/ 2896665 h 2896665"/>
              <a:gd name="connsiteX1" fmla="*/ 121751 w 5020322"/>
              <a:gd name="connsiteY1" fmla="*/ 2210865 h 2896665"/>
              <a:gd name="connsiteX2" fmla="*/ 187065 w 5020322"/>
              <a:gd name="connsiteY2" fmla="*/ 1307351 h 2896665"/>
              <a:gd name="connsiteX3" fmla="*/ 1057922 w 5020322"/>
              <a:gd name="connsiteY3" fmla="*/ 1089636 h 2896665"/>
              <a:gd name="connsiteX4" fmla="*/ 2777865 w 5020322"/>
              <a:gd name="connsiteY4" fmla="*/ 1557722 h 2896665"/>
              <a:gd name="connsiteX5" fmla="*/ 2277122 w 5020322"/>
              <a:gd name="connsiteY5" fmla="*/ 2178208 h 2896665"/>
              <a:gd name="connsiteX6" fmla="*/ 3779351 w 5020322"/>
              <a:gd name="connsiteY6" fmla="*/ 2363265 h 2896665"/>
              <a:gd name="connsiteX7" fmla="*/ 3768465 w 5020322"/>
              <a:gd name="connsiteY7" fmla="*/ 1808093 h 2896665"/>
              <a:gd name="connsiteX8" fmla="*/ 2821408 w 5020322"/>
              <a:gd name="connsiteY8" fmla="*/ 871922 h 2896665"/>
              <a:gd name="connsiteX9" fmla="*/ 2516608 w 5020322"/>
              <a:gd name="connsiteY9" fmla="*/ 44608 h 2896665"/>
              <a:gd name="connsiteX10" fmla="*/ 4062379 w 5020322"/>
              <a:gd name="connsiteY10" fmla="*/ 207893 h 2896665"/>
              <a:gd name="connsiteX11" fmla="*/ 4552237 w 5020322"/>
              <a:gd name="connsiteY11" fmla="*/ 1024322 h 2896665"/>
              <a:gd name="connsiteX12" fmla="*/ 4595779 w 5020322"/>
              <a:gd name="connsiteY12" fmla="*/ 1797208 h 2896665"/>
              <a:gd name="connsiteX13" fmla="*/ 5020322 w 5020322"/>
              <a:gd name="connsiteY13" fmla="*/ 2330608 h 2896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020322" h="2896665">
                <a:moveTo>
                  <a:pt x="1569551" y="2896665"/>
                </a:moveTo>
                <a:cubicBezTo>
                  <a:pt x="960858" y="2686207"/>
                  <a:pt x="352165" y="2475750"/>
                  <a:pt x="121751" y="2210865"/>
                </a:cubicBezTo>
                <a:cubicBezTo>
                  <a:pt x="-108663" y="1945980"/>
                  <a:pt x="31037" y="1494222"/>
                  <a:pt x="187065" y="1307351"/>
                </a:cubicBezTo>
                <a:cubicBezTo>
                  <a:pt x="343093" y="1120480"/>
                  <a:pt x="626122" y="1047908"/>
                  <a:pt x="1057922" y="1089636"/>
                </a:cubicBezTo>
                <a:cubicBezTo>
                  <a:pt x="1489722" y="1131364"/>
                  <a:pt x="2574665" y="1376293"/>
                  <a:pt x="2777865" y="1557722"/>
                </a:cubicBezTo>
                <a:cubicBezTo>
                  <a:pt x="2981065" y="1739151"/>
                  <a:pt x="2110208" y="2043951"/>
                  <a:pt x="2277122" y="2178208"/>
                </a:cubicBezTo>
                <a:cubicBezTo>
                  <a:pt x="2444036" y="2312465"/>
                  <a:pt x="3530794" y="2424951"/>
                  <a:pt x="3779351" y="2363265"/>
                </a:cubicBezTo>
                <a:cubicBezTo>
                  <a:pt x="4027908" y="2301579"/>
                  <a:pt x="3928122" y="2056650"/>
                  <a:pt x="3768465" y="1808093"/>
                </a:cubicBezTo>
                <a:cubicBezTo>
                  <a:pt x="3608808" y="1559536"/>
                  <a:pt x="3030051" y="1165836"/>
                  <a:pt x="2821408" y="871922"/>
                </a:cubicBezTo>
                <a:cubicBezTo>
                  <a:pt x="2612765" y="578008"/>
                  <a:pt x="2309780" y="155279"/>
                  <a:pt x="2516608" y="44608"/>
                </a:cubicBezTo>
                <a:cubicBezTo>
                  <a:pt x="2723436" y="-66063"/>
                  <a:pt x="3723108" y="44607"/>
                  <a:pt x="4062379" y="207893"/>
                </a:cubicBezTo>
                <a:cubicBezTo>
                  <a:pt x="4401650" y="371179"/>
                  <a:pt x="4463337" y="759436"/>
                  <a:pt x="4552237" y="1024322"/>
                </a:cubicBezTo>
                <a:cubicBezTo>
                  <a:pt x="4641137" y="1289208"/>
                  <a:pt x="4517765" y="1579494"/>
                  <a:pt x="4595779" y="1797208"/>
                </a:cubicBezTo>
                <a:cubicBezTo>
                  <a:pt x="4673793" y="2014922"/>
                  <a:pt x="4924165" y="2212679"/>
                  <a:pt x="5020322" y="2330608"/>
                </a:cubicBezTo>
              </a:path>
            </a:pathLst>
          </a:custGeom>
          <a:noFill/>
          <a:ln w="107950">
            <a:solidFill>
              <a:schemeClr val="bg1">
                <a:alpha val="6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2536" y="24874"/>
            <a:ext cx="2859272" cy="920576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40" y="-209979"/>
            <a:ext cx="1435269" cy="1573480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93689" y="1283193"/>
            <a:ext cx="262151" cy="329213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794" y="1447799"/>
            <a:ext cx="262151" cy="329213"/>
          </a:xfrm>
          <a:prstGeom prst="rect">
            <a:avLst/>
          </a:prstGeom>
        </p:spPr>
      </p:pic>
      <p:pic>
        <p:nvPicPr>
          <p:cNvPr id="17" name="Рисунок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612405"/>
            <a:ext cx="262151" cy="329213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588" y="1327396"/>
            <a:ext cx="262151" cy="329213"/>
          </a:xfrm>
          <a:prstGeom prst="rect">
            <a:avLst/>
          </a:prstGeom>
        </p:spPr>
      </p:pic>
      <p:sp>
        <p:nvSpPr>
          <p:cNvPr id="2" name="Полилиния 1"/>
          <p:cNvSpPr/>
          <p:nvPr/>
        </p:nvSpPr>
        <p:spPr>
          <a:xfrm>
            <a:off x="-174172" y="-149614"/>
            <a:ext cx="2754086" cy="3026229"/>
          </a:xfrm>
          <a:custGeom>
            <a:avLst/>
            <a:gdLst>
              <a:gd name="connsiteX0" fmla="*/ 2024743 w 2629504"/>
              <a:gd name="connsiteY0" fmla="*/ 0 h 2922356"/>
              <a:gd name="connsiteX1" fmla="*/ 2590800 w 2629504"/>
              <a:gd name="connsiteY1" fmla="*/ 1273629 h 2922356"/>
              <a:gd name="connsiteX2" fmla="*/ 1066800 w 2629504"/>
              <a:gd name="connsiteY2" fmla="*/ 1556657 h 2922356"/>
              <a:gd name="connsiteX3" fmla="*/ 1164772 w 2629504"/>
              <a:gd name="connsiteY3" fmla="*/ 2634343 h 2922356"/>
              <a:gd name="connsiteX4" fmla="*/ 2057400 w 2629504"/>
              <a:gd name="connsiteY4" fmla="*/ 1023257 h 2922356"/>
              <a:gd name="connsiteX5" fmla="*/ 348343 w 2629504"/>
              <a:gd name="connsiteY5" fmla="*/ 979714 h 2922356"/>
              <a:gd name="connsiteX6" fmla="*/ 511629 w 2629504"/>
              <a:gd name="connsiteY6" fmla="*/ 2688771 h 2922356"/>
              <a:gd name="connsiteX7" fmla="*/ 0 w 2629504"/>
              <a:gd name="connsiteY7" fmla="*/ 2906486 h 292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29504" h="2922356">
                <a:moveTo>
                  <a:pt x="2024743" y="0"/>
                </a:moveTo>
                <a:cubicBezTo>
                  <a:pt x="2387600" y="507093"/>
                  <a:pt x="2750457" y="1014186"/>
                  <a:pt x="2590800" y="1273629"/>
                </a:cubicBezTo>
                <a:cubicBezTo>
                  <a:pt x="2431143" y="1533072"/>
                  <a:pt x="1304471" y="1329871"/>
                  <a:pt x="1066800" y="1556657"/>
                </a:cubicBezTo>
                <a:cubicBezTo>
                  <a:pt x="829129" y="1783443"/>
                  <a:pt x="999672" y="2723243"/>
                  <a:pt x="1164772" y="2634343"/>
                </a:cubicBezTo>
                <a:cubicBezTo>
                  <a:pt x="1329872" y="2545443"/>
                  <a:pt x="2193471" y="1299028"/>
                  <a:pt x="2057400" y="1023257"/>
                </a:cubicBezTo>
                <a:cubicBezTo>
                  <a:pt x="1921329" y="747486"/>
                  <a:pt x="605972" y="702128"/>
                  <a:pt x="348343" y="979714"/>
                </a:cubicBezTo>
                <a:cubicBezTo>
                  <a:pt x="90714" y="1257300"/>
                  <a:pt x="569686" y="2367642"/>
                  <a:pt x="511629" y="2688771"/>
                </a:cubicBezTo>
                <a:cubicBezTo>
                  <a:pt x="453572" y="3009900"/>
                  <a:pt x="0" y="2906486"/>
                  <a:pt x="0" y="2906486"/>
                </a:cubicBezTo>
              </a:path>
            </a:pathLst>
          </a:custGeom>
          <a:noFill/>
          <a:ln w="120650">
            <a:solidFill>
              <a:schemeClr val="bg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олилиния 3"/>
          <p:cNvSpPr/>
          <p:nvPr/>
        </p:nvSpPr>
        <p:spPr>
          <a:xfrm>
            <a:off x="-10886" y="-10886"/>
            <a:ext cx="2510453" cy="2351315"/>
          </a:xfrm>
          <a:custGeom>
            <a:avLst/>
            <a:gdLst>
              <a:gd name="connsiteX0" fmla="*/ 1621972 w 2510453"/>
              <a:gd name="connsiteY0" fmla="*/ 0 h 2351315"/>
              <a:gd name="connsiteX1" fmla="*/ 2492829 w 2510453"/>
              <a:gd name="connsiteY1" fmla="*/ 489857 h 2351315"/>
              <a:gd name="connsiteX2" fmla="*/ 914400 w 2510453"/>
              <a:gd name="connsiteY2" fmla="*/ 653143 h 2351315"/>
              <a:gd name="connsiteX3" fmla="*/ 1458686 w 2510453"/>
              <a:gd name="connsiteY3" fmla="*/ 1719943 h 2351315"/>
              <a:gd name="connsiteX4" fmla="*/ 0 w 2510453"/>
              <a:gd name="connsiteY4" fmla="*/ 2351315 h 2351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0453" h="2351315">
                <a:moveTo>
                  <a:pt x="1621972" y="0"/>
                </a:moveTo>
                <a:cubicBezTo>
                  <a:pt x="2116365" y="190500"/>
                  <a:pt x="2610758" y="381000"/>
                  <a:pt x="2492829" y="489857"/>
                </a:cubicBezTo>
                <a:cubicBezTo>
                  <a:pt x="2374900" y="598714"/>
                  <a:pt x="1086757" y="448129"/>
                  <a:pt x="914400" y="653143"/>
                </a:cubicBezTo>
                <a:cubicBezTo>
                  <a:pt x="742043" y="858157"/>
                  <a:pt x="1611086" y="1436914"/>
                  <a:pt x="1458686" y="1719943"/>
                </a:cubicBezTo>
                <a:cubicBezTo>
                  <a:pt x="1306286" y="2002972"/>
                  <a:pt x="653143" y="2177143"/>
                  <a:pt x="0" y="2351315"/>
                </a:cubicBezTo>
              </a:path>
            </a:pathLst>
          </a:custGeom>
          <a:noFill/>
          <a:ln w="25400">
            <a:solidFill>
              <a:schemeClr val="tx1">
                <a:alpha val="9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2057" y="105056"/>
            <a:ext cx="3055321" cy="649562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08770" y="149542"/>
            <a:ext cx="3014424" cy="6406656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599103" y="1363501"/>
            <a:ext cx="5254641" cy="1754326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bg1">
                <a:lumMod val="85000"/>
                <a:alpha val="7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🛒 Покупка питомца:</a:t>
            </a:r>
          </a:p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1. Пользователь переходит в магазин.</a:t>
            </a:r>
          </a:p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2. Выбирает животное, изучает цену и количество уже купленных.</a:t>
            </a:r>
          </a:p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3. Совершает покупку — питомец добавляется в коллекцию.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579688" y="3350886"/>
            <a:ext cx="5254642" cy="1477328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bg1">
                <a:lumMod val="85000"/>
                <a:alpha val="7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📁 Коллекция:</a:t>
            </a:r>
          </a:p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1. Пользователь открывает коллекцию.</a:t>
            </a:r>
          </a:p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2. Просматривает всех приобретённых питомцев.</a:t>
            </a:r>
          </a:p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3. Может изменить имя питомца или отобразить его в главном экране.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599103" y="5130102"/>
            <a:ext cx="5254641" cy="923330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bg1">
                <a:lumMod val="85000"/>
                <a:alpha val="7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⚙️ Настройки темы:</a:t>
            </a:r>
          </a:p>
          <a:p>
            <a:pPr algn="ctr"/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Переключение между тёмной и светлой темой в любом разделе.</a:t>
            </a:r>
          </a:p>
        </p:txBody>
      </p:sp>
    </p:spTree>
    <p:extLst>
      <p:ext uri="{BB962C8B-B14F-4D97-AF65-F5344CB8AC3E}">
        <p14:creationId xmlns:p14="http://schemas.microsoft.com/office/powerpoint/2010/main" val="1774590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9316" y="4788222"/>
            <a:ext cx="1432684" cy="2145978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53744" y="6511712"/>
            <a:ext cx="262151" cy="329213"/>
          </a:xfrm>
          <a:prstGeom prst="rect">
            <a:avLst/>
          </a:prstGeom>
        </p:spPr>
      </p:pic>
      <p:sp>
        <p:nvSpPr>
          <p:cNvPr id="13" name="Полилиния 12"/>
          <p:cNvSpPr/>
          <p:nvPr/>
        </p:nvSpPr>
        <p:spPr>
          <a:xfrm>
            <a:off x="7367621" y="3911603"/>
            <a:ext cx="5020322" cy="3022597"/>
          </a:xfrm>
          <a:custGeom>
            <a:avLst/>
            <a:gdLst>
              <a:gd name="connsiteX0" fmla="*/ 1569551 w 5020322"/>
              <a:gd name="connsiteY0" fmla="*/ 2896665 h 2896665"/>
              <a:gd name="connsiteX1" fmla="*/ 121751 w 5020322"/>
              <a:gd name="connsiteY1" fmla="*/ 2210865 h 2896665"/>
              <a:gd name="connsiteX2" fmla="*/ 187065 w 5020322"/>
              <a:gd name="connsiteY2" fmla="*/ 1307351 h 2896665"/>
              <a:gd name="connsiteX3" fmla="*/ 1057922 w 5020322"/>
              <a:gd name="connsiteY3" fmla="*/ 1089636 h 2896665"/>
              <a:gd name="connsiteX4" fmla="*/ 2777865 w 5020322"/>
              <a:gd name="connsiteY4" fmla="*/ 1557722 h 2896665"/>
              <a:gd name="connsiteX5" fmla="*/ 2277122 w 5020322"/>
              <a:gd name="connsiteY5" fmla="*/ 2178208 h 2896665"/>
              <a:gd name="connsiteX6" fmla="*/ 3779351 w 5020322"/>
              <a:gd name="connsiteY6" fmla="*/ 2363265 h 2896665"/>
              <a:gd name="connsiteX7" fmla="*/ 3768465 w 5020322"/>
              <a:gd name="connsiteY7" fmla="*/ 1808093 h 2896665"/>
              <a:gd name="connsiteX8" fmla="*/ 2821408 w 5020322"/>
              <a:gd name="connsiteY8" fmla="*/ 871922 h 2896665"/>
              <a:gd name="connsiteX9" fmla="*/ 2516608 w 5020322"/>
              <a:gd name="connsiteY9" fmla="*/ 44608 h 2896665"/>
              <a:gd name="connsiteX10" fmla="*/ 4062379 w 5020322"/>
              <a:gd name="connsiteY10" fmla="*/ 207893 h 2896665"/>
              <a:gd name="connsiteX11" fmla="*/ 4552237 w 5020322"/>
              <a:gd name="connsiteY11" fmla="*/ 1024322 h 2896665"/>
              <a:gd name="connsiteX12" fmla="*/ 4595779 w 5020322"/>
              <a:gd name="connsiteY12" fmla="*/ 1797208 h 2896665"/>
              <a:gd name="connsiteX13" fmla="*/ 5020322 w 5020322"/>
              <a:gd name="connsiteY13" fmla="*/ 2330608 h 2896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020322" h="2896665">
                <a:moveTo>
                  <a:pt x="1569551" y="2896665"/>
                </a:moveTo>
                <a:cubicBezTo>
                  <a:pt x="960858" y="2686207"/>
                  <a:pt x="352165" y="2475750"/>
                  <a:pt x="121751" y="2210865"/>
                </a:cubicBezTo>
                <a:cubicBezTo>
                  <a:pt x="-108663" y="1945980"/>
                  <a:pt x="31037" y="1494222"/>
                  <a:pt x="187065" y="1307351"/>
                </a:cubicBezTo>
                <a:cubicBezTo>
                  <a:pt x="343093" y="1120480"/>
                  <a:pt x="626122" y="1047908"/>
                  <a:pt x="1057922" y="1089636"/>
                </a:cubicBezTo>
                <a:cubicBezTo>
                  <a:pt x="1489722" y="1131364"/>
                  <a:pt x="2574665" y="1376293"/>
                  <a:pt x="2777865" y="1557722"/>
                </a:cubicBezTo>
                <a:cubicBezTo>
                  <a:pt x="2981065" y="1739151"/>
                  <a:pt x="2110208" y="2043951"/>
                  <a:pt x="2277122" y="2178208"/>
                </a:cubicBezTo>
                <a:cubicBezTo>
                  <a:pt x="2444036" y="2312465"/>
                  <a:pt x="3530794" y="2424951"/>
                  <a:pt x="3779351" y="2363265"/>
                </a:cubicBezTo>
                <a:cubicBezTo>
                  <a:pt x="4027908" y="2301579"/>
                  <a:pt x="3928122" y="2056650"/>
                  <a:pt x="3768465" y="1808093"/>
                </a:cubicBezTo>
                <a:cubicBezTo>
                  <a:pt x="3608808" y="1559536"/>
                  <a:pt x="3030051" y="1165836"/>
                  <a:pt x="2821408" y="871922"/>
                </a:cubicBezTo>
                <a:cubicBezTo>
                  <a:pt x="2612765" y="578008"/>
                  <a:pt x="2309780" y="155279"/>
                  <a:pt x="2516608" y="44608"/>
                </a:cubicBezTo>
                <a:cubicBezTo>
                  <a:pt x="2723436" y="-66063"/>
                  <a:pt x="3723108" y="44607"/>
                  <a:pt x="4062379" y="207893"/>
                </a:cubicBezTo>
                <a:cubicBezTo>
                  <a:pt x="4401650" y="371179"/>
                  <a:pt x="4463337" y="759436"/>
                  <a:pt x="4552237" y="1024322"/>
                </a:cubicBezTo>
                <a:cubicBezTo>
                  <a:pt x="4641137" y="1289208"/>
                  <a:pt x="4517765" y="1579494"/>
                  <a:pt x="4595779" y="1797208"/>
                </a:cubicBezTo>
                <a:cubicBezTo>
                  <a:pt x="4673793" y="2014922"/>
                  <a:pt x="4924165" y="2212679"/>
                  <a:pt x="5020322" y="2330608"/>
                </a:cubicBezTo>
              </a:path>
            </a:pathLst>
          </a:custGeom>
          <a:noFill/>
          <a:ln w="107950">
            <a:solidFill>
              <a:schemeClr val="bg1">
                <a:alpha val="6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2536" y="24874"/>
            <a:ext cx="2859272" cy="920576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940" y="-209979"/>
            <a:ext cx="1435269" cy="1573480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93689" y="1283193"/>
            <a:ext cx="262151" cy="329213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1794" y="1447799"/>
            <a:ext cx="262151" cy="329213"/>
          </a:xfrm>
          <a:prstGeom prst="rect">
            <a:avLst/>
          </a:prstGeom>
        </p:spPr>
      </p:pic>
      <p:pic>
        <p:nvPicPr>
          <p:cNvPr id="17" name="Рисунок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612405"/>
            <a:ext cx="262151" cy="329213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3588" y="1327396"/>
            <a:ext cx="262151" cy="329213"/>
          </a:xfrm>
          <a:prstGeom prst="rect">
            <a:avLst/>
          </a:prstGeom>
        </p:spPr>
      </p:pic>
      <p:sp>
        <p:nvSpPr>
          <p:cNvPr id="2" name="Полилиния 1"/>
          <p:cNvSpPr/>
          <p:nvPr/>
        </p:nvSpPr>
        <p:spPr>
          <a:xfrm>
            <a:off x="-174172" y="-149614"/>
            <a:ext cx="2754086" cy="3026229"/>
          </a:xfrm>
          <a:custGeom>
            <a:avLst/>
            <a:gdLst>
              <a:gd name="connsiteX0" fmla="*/ 2024743 w 2629504"/>
              <a:gd name="connsiteY0" fmla="*/ 0 h 2922356"/>
              <a:gd name="connsiteX1" fmla="*/ 2590800 w 2629504"/>
              <a:gd name="connsiteY1" fmla="*/ 1273629 h 2922356"/>
              <a:gd name="connsiteX2" fmla="*/ 1066800 w 2629504"/>
              <a:gd name="connsiteY2" fmla="*/ 1556657 h 2922356"/>
              <a:gd name="connsiteX3" fmla="*/ 1164772 w 2629504"/>
              <a:gd name="connsiteY3" fmla="*/ 2634343 h 2922356"/>
              <a:gd name="connsiteX4" fmla="*/ 2057400 w 2629504"/>
              <a:gd name="connsiteY4" fmla="*/ 1023257 h 2922356"/>
              <a:gd name="connsiteX5" fmla="*/ 348343 w 2629504"/>
              <a:gd name="connsiteY5" fmla="*/ 979714 h 2922356"/>
              <a:gd name="connsiteX6" fmla="*/ 511629 w 2629504"/>
              <a:gd name="connsiteY6" fmla="*/ 2688771 h 2922356"/>
              <a:gd name="connsiteX7" fmla="*/ 0 w 2629504"/>
              <a:gd name="connsiteY7" fmla="*/ 2906486 h 292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29504" h="2922356">
                <a:moveTo>
                  <a:pt x="2024743" y="0"/>
                </a:moveTo>
                <a:cubicBezTo>
                  <a:pt x="2387600" y="507093"/>
                  <a:pt x="2750457" y="1014186"/>
                  <a:pt x="2590800" y="1273629"/>
                </a:cubicBezTo>
                <a:cubicBezTo>
                  <a:pt x="2431143" y="1533072"/>
                  <a:pt x="1304471" y="1329871"/>
                  <a:pt x="1066800" y="1556657"/>
                </a:cubicBezTo>
                <a:cubicBezTo>
                  <a:pt x="829129" y="1783443"/>
                  <a:pt x="999672" y="2723243"/>
                  <a:pt x="1164772" y="2634343"/>
                </a:cubicBezTo>
                <a:cubicBezTo>
                  <a:pt x="1329872" y="2545443"/>
                  <a:pt x="2193471" y="1299028"/>
                  <a:pt x="2057400" y="1023257"/>
                </a:cubicBezTo>
                <a:cubicBezTo>
                  <a:pt x="1921329" y="747486"/>
                  <a:pt x="605972" y="702128"/>
                  <a:pt x="348343" y="979714"/>
                </a:cubicBezTo>
                <a:cubicBezTo>
                  <a:pt x="90714" y="1257300"/>
                  <a:pt x="569686" y="2367642"/>
                  <a:pt x="511629" y="2688771"/>
                </a:cubicBezTo>
                <a:cubicBezTo>
                  <a:pt x="453572" y="3009900"/>
                  <a:pt x="0" y="2906486"/>
                  <a:pt x="0" y="2906486"/>
                </a:cubicBezTo>
              </a:path>
            </a:pathLst>
          </a:custGeom>
          <a:noFill/>
          <a:ln w="120650">
            <a:solidFill>
              <a:schemeClr val="bg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олилиния 3"/>
          <p:cNvSpPr/>
          <p:nvPr/>
        </p:nvSpPr>
        <p:spPr>
          <a:xfrm>
            <a:off x="-10886" y="-10886"/>
            <a:ext cx="2510453" cy="2351315"/>
          </a:xfrm>
          <a:custGeom>
            <a:avLst/>
            <a:gdLst>
              <a:gd name="connsiteX0" fmla="*/ 1621972 w 2510453"/>
              <a:gd name="connsiteY0" fmla="*/ 0 h 2351315"/>
              <a:gd name="connsiteX1" fmla="*/ 2492829 w 2510453"/>
              <a:gd name="connsiteY1" fmla="*/ 489857 h 2351315"/>
              <a:gd name="connsiteX2" fmla="*/ 914400 w 2510453"/>
              <a:gd name="connsiteY2" fmla="*/ 653143 h 2351315"/>
              <a:gd name="connsiteX3" fmla="*/ 1458686 w 2510453"/>
              <a:gd name="connsiteY3" fmla="*/ 1719943 h 2351315"/>
              <a:gd name="connsiteX4" fmla="*/ 0 w 2510453"/>
              <a:gd name="connsiteY4" fmla="*/ 2351315 h 2351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0453" h="2351315">
                <a:moveTo>
                  <a:pt x="1621972" y="0"/>
                </a:moveTo>
                <a:cubicBezTo>
                  <a:pt x="2116365" y="190500"/>
                  <a:pt x="2610758" y="381000"/>
                  <a:pt x="2492829" y="489857"/>
                </a:cubicBezTo>
                <a:cubicBezTo>
                  <a:pt x="2374900" y="598714"/>
                  <a:pt x="1086757" y="448129"/>
                  <a:pt x="914400" y="653143"/>
                </a:cubicBezTo>
                <a:cubicBezTo>
                  <a:pt x="742043" y="858157"/>
                  <a:pt x="1611086" y="1436914"/>
                  <a:pt x="1458686" y="1719943"/>
                </a:cubicBezTo>
                <a:cubicBezTo>
                  <a:pt x="1306286" y="2002972"/>
                  <a:pt x="653143" y="2177143"/>
                  <a:pt x="0" y="2351315"/>
                </a:cubicBezTo>
              </a:path>
            </a:pathLst>
          </a:custGeom>
          <a:noFill/>
          <a:ln w="25400">
            <a:solidFill>
              <a:schemeClr val="tx1">
                <a:alpha val="9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TextBox 18"/>
          <p:cNvSpPr txBox="1"/>
          <p:nvPr/>
        </p:nvSpPr>
        <p:spPr>
          <a:xfrm>
            <a:off x="262147" y="1778063"/>
            <a:ext cx="6015793" cy="646331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bg1">
                <a:lumMod val="85000"/>
                <a:alpha val="7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База данных приложения реализована с использованием </a:t>
            </a:r>
            <a:r>
              <a:rPr lang="ru-RU" dirty="0" err="1">
                <a:solidFill>
                  <a:schemeClr val="accent2">
                    <a:lumMod val="50000"/>
                  </a:schemeClr>
                </a:solidFill>
              </a:rPr>
              <a:t>Room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. Используются две основные сущности: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418901" y="395021"/>
            <a:ext cx="3718078" cy="830997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8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База данных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8462" y="3282291"/>
            <a:ext cx="3156268" cy="2862322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bg1">
                <a:lumMod val="85000"/>
                <a:alpha val="7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📊 Таблицы: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2">
                    <a:lumMod val="50000"/>
                  </a:schemeClr>
                </a:solidFill>
              </a:rPr>
              <a:t>clicker_data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(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id (PK): 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</a:rPr>
              <a:t>Int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,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en-US" dirty="0" err="1">
                <a:solidFill>
                  <a:schemeClr val="accent2">
                    <a:lumMod val="50000"/>
                  </a:schemeClr>
                </a:solidFill>
              </a:rPr>
              <a:t>clickCount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: 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</a:rPr>
              <a:t>Int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)-Хранит текущее количество кликов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2">
                    <a:lumMod val="50000"/>
                  </a:schemeClr>
                </a:solidFill>
              </a:rPr>
              <a:t>purchased_images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(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id (PK),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en-US" dirty="0" err="1">
                <a:solidFill>
                  <a:schemeClr val="accent2">
                    <a:lumMod val="50000"/>
                  </a:schemeClr>
                </a:solidFill>
              </a:rPr>
              <a:t>imageName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</a:rPr>
              <a:t>imageResId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, price, 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</a:rPr>
              <a:t>animalType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</a:rPr>
              <a:t>customName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)-Хранит данные о купленных питомцах, включая их имя и тип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97837" y="3310894"/>
            <a:ext cx="2580103" cy="2031325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bg1">
                <a:lumMod val="85000"/>
                <a:alpha val="7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📳Связи:</a:t>
            </a:r>
          </a:p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 Таблицы не связаны между собой напрямую (нет внешних ключей), но объединяются логикой в </a:t>
            </a:r>
            <a:r>
              <a:rPr lang="ru-RU" dirty="0" err="1">
                <a:solidFill>
                  <a:schemeClr val="accent2">
                    <a:lumMod val="50000"/>
                  </a:schemeClr>
                </a:solidFill>
              </a:rPr>
              <a:t>репозиториях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 и </a:t>
            </a:r>
            <a:r>
              <a:rPr lang="ru-RU" dirty="0" err="1">
                <a:solidFill>
                  <a:schemeClr val="accent2">
                    <a:lumMod val="50000"/>
                  </a:schemeClr>
                </a:solidFill>
              </a:rPr>
              <a:t>ViewModel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.</a:t>
            </a:r>
          </a:p>
        </p:txBody>
      </p:sp>
      <p:sp>
        <p:nvSpPr>
          <p:cNvPr id="6" name="Стрелка вниз 5"/>
          <p:cNvSpPr/>
          <p:nvPr/>
        </p:nvSpPr>
        <p:spPr>
          <a:xfrm>
            <a:off x="1472209" y="2630863"/>
            <a:ext cx="558265" cy="483498"/>
          </a:xfrm>
          <a:prstGeom prst="downArrow">
            <a:avLst/>
          </a:prstGeom>
          <a:solidFill>
            <a:srgbClr val="E1D3D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Стрелка вниз 25"/>
          <p:cNvSpPr/>
          <p:nvPr/>
        </p:nvSpPr>
        <p:spPr>
          <a:xfrm>
            <a:off x="4627691" y="2630863"/>
            <a:ext cx="558265" cy="483498"/>
          </a:xfrm>
          <a:prstGeom prst="downArrow">
            <a:avLst/>
          </a:prstGeom>
          <a:solidFill>
            <a:srgbClr val="E1D3D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6957235" y="2136750"/>
            <a:ext cx="451842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/>
              <a:t>🔃 Работа с базой осуществляется через DAO:</a:t>
            </a:r>
          </a:p>
        </p:txBody>
      </p:sp>
      <p:sp>
        <p:nvSpPr>
          <p:cNvPr id="27" name="Овал 26"/>
          <p:cNvSpPr/>
          <p:nvPr/>
        </p:nvSpPr>
        <p:spPr>
          <a:xfrm>
            <a:off x="6804310" y="3208803"/>
            <a:ext cx="4867744" cy="962869"/>
          </a:xfrm>
          <a:prstGeom prst="ellipse">
            <a:avLst/>
          </a:prstGeom>
          <a:solidFill>
            <a:srgbClr val="F6F1F1"/>
          </a:solidFill>
          <a:ln>
            <a:solidFill>
              <a:srgbClr val="E1D3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ClickerDao</a:t>
            </a:r>
            <a:r>
              <a:rPr lang="ru-RU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 — чтение и сохранение количества кликов</a:t>
            </a:r>
          </a:p>
        </p:txBody>
      </p:sp>
      <p:sp>
        <p:nvSpPr>
          <p:cNvPr id="28" name="Овал 27"/>
          <p:cNvSpPr/>
          <p:nvPr/>
        </p:nvSpPr>
        <p:spPr>
          <a:xfrm>
            <a:off x="6828891" y="4518806"/>
            <a:ext cx="4867744" cy="962869"/>
          </a:xfrm>
          <a:prstGeom prst="ellipse">
            <a:avLst/>
          </a:prstGeom>
          <a:solidFill>
            <a:srgbClr val="F6F1F1"/>
          </a:solidFill>
          <a:ln>
            <a:solidFill>
              <a:srgbClr val="E1D3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PurchasedImageDao</a:t>
            </a:r>
            <a:r>
              <a:rPr lang="ru-RU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 — работа с коллекцией питомцев</a:t>
            </a:r>
          </a:p>
        </p:txBody>
      </p:sp>
    </p:spTree>
    <p:extLst>
      <p:ext uri="{BB962C8B-B14F-4D97-AF65-F5344CB8AC3E}">
        <p14:creationId xmlns:p14="http://schemas.microsoft.com/office/powerpoint/2010/main" val="4659877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9316" y="4788222"/>
            <a:ext cx="1432684" cy="2145978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53744" y="6511712"/>
            <a:ext cx="262151" cy="329213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2536" y="24874"/>
            <a:ext cx="2859272" cy="920576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13169" y="5459301"/>
            <a:ext cx="1435269" cy="1573480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262151" cy="329213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483" y="164606"/>
            <a:ext cx="262151" cy="329213"/>
          </a:xfrm>
          <a:prstGeom prst="rect">
            <a:avLst/>
          </a:prstGeom>
        </p:spPr>
      </p:pic>
      <p:pic>
        <p:nvPicPr>
          <p:cNvPr id="17" name="Рисунок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689" y="329212"/>
            <a:ext cx="262151" cy="329213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7277" y="44203"/>
            <a:ext cx="262151" cy="329213"/>
          </a:xfrm>
          <a:prstGeom prst="rect">
            <a:avLst/>
          </a:prstGeom>
        </p:spPr>
      </p:pic>
      <p:sp>
        <p:nvSpPr>
          <p:cNvPr id="2" name="Полилиния 1"/>
          <p:cNvSpPr/>
          <p:nvPr/>
        </p:nvSpPr>
        <p:spPr>
          <a:xfrm>
            <a:off x="-174172" y="-149614"/>
            <a:ext cx="2754086" cy="3026229"/>
          </a:xfrm>
          <a:custGeom>
            <a:avLst/>
            <a:gdLst>
              <a:gd name="connsiteX0" fmla="*/ 2024743 w 2629504"/>
              <a:gd name="connsiteY0" fmla="*/ 0 h 2922356"/>
              <a:gd name="connsiteX1" fmla="*/ 2590800 w 2629504"/>
              <a:gd name="connsiteY1" fmla="*/ 1273629 h 2922356"/>
              <a:gd name="connsiteX2" fmla="*/ 1066800 w 2629504"/>
              <a:gd name="connsiteY2" fmla="*/ 1556657 h 2922356"/>
              <a:gd name="connsiteX3" fmla="*/ 1164772 w 2629504"/>
              <a:gd name="connsiteY3" fmla="*/ 2634343 h 2922356"/>
              <a:gd name="connsiteX4" fmla="*/ 2057400 w 2629504"/>
              <a:gd name="connsiteY4" fmla="*/ 1023257 h 2922356"/>
              <a:gd name="connsiteX5" fmla="*/ 348343 w 2629504"/>
              <a:gd name="connsiteY5" fmla="*/ 979714 h 2922356"/>
              <a:gd name="connsiteX6" fmla="*/ 511629 w 2629504"/>
              <a:gd name="connsiteY6" fmla="*/ 2688771 h 2922356"/>
              <a:gd name="connsiteX7" fmla="*/ 0 w 2629504"/>
              <a:gd name="connsiteY7" fmla="*/ 2906486 h 292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29504" h="2922356">
                <a:moveTo>
                  <a:pt x="2024743" y="0"/>
                </a:moveTo>
                <a:cubicBezTo>
                  <a:pt x="2387600" y="507093"/>
                  <a:pt x="2750457" y="1014186"/>
                  <a:pt x="2590800" y="1273629"/>
                </a:cubicBezTo>
                <a:cubicBezTo>
                  <a:pt x="2431143" y="1533072"/>
                  <a:pt x="1304471" y="1329871"/>
                  <a:pt x="1066800" y="1556657"/>
                </a:cubicBezTo>
                <a:cubicBezTo>
                  <a:pt x="829129" y="1783443"/>
                  <a:pt x="999672" y="2723243"/>
                  <a:pt x="1164772" y="2634343"/>
                </a:cubicBezTo>
                <a:cubicBezTo>
                  <a:pt x="1329872" y="2545443"/>
                  <a:pt x="2193471" y="1299028"/>
                  <a:pt x="2057400" y="1023257"/>
                </a:cubicBezTo>
                <a:cubicBezTo>
                  <a:pt x="1921329" y="747486"/>
                  <a:pt x="605972" y="702128"/>
                  <a:pt x="348343" y="979714"/>
                </a:cubicBezTo>
                <a:cubicBezTo>
                  <a:pt x="90714" y="1257300"/>
                  <a:pt x="569686" y="2367642"/>
                  <a:pt x="511629" y="2688771"/>
                </a:cubicBezTo>
                <a:cubicBezTo>
                  <a:pt x="453572" y="3009900"/>
                  <a:pt x="0" y="2906486"/>
                  <a:pt x="0" y="2906486"/>
                </a:cubicBezTo>
              </a:path>
            </a:pathLst>
          </a:custGeom>
          <a:noFill/>
          <a:ln w="120650">
            <a:solidFill>
              <a:schemeClr val="bg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олилиния 3"/>
          <p:cNvSpPr/>
          <p:nvPr/>
        </p:nvSpPr>
        <p:spPr>
          <a:xfrm>
            <a:off x="9681547" y="4489610"/>
            <a:ext cx="2510453" cy="2351315"/>
          </a:xfrm>
          <a:custGeom>
            <a:avLst/>
            <a:gdLst>
              <a:gd name="connsiteX0" fmla="*/ 1621972 w 2510453"/>
              <a:gd name="connsiteY0" fmla="*/ 0 h 2351315"/>
              <a:gd name="connsiteX1" fmla="*/ 2492829 w 2510453"/>
              <a:gd name="connsiteY1" fmla="*/ 489857 h 2351315"/>
              <a:gd name="connsiteX2" fmla="*/ 914400 w 2510453"/>
              <a:gd name="connsiteY2" fmla="*/ 653143 h 2351315"/>
              <a:gd name="connsiteX3" fmla="*/ 1458686 w 2510453"/>
              <a:gd name="connsiteY3" fmla="*/ 1719943 h 2351315"/>
              <a:gd name="connsiteX4" fmla="*/ 0 w 2510453"/>
              <a:gd name="connsiteY4" fmla="*/ 2351315 h 2351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0453" h="2351315">
                <a:moveTo>
                  <a:pt x="1621972" y="0"/>
                </a:moveTo>
                <a:cubicBezTo>
                  <a:pt x="2116365" y="190500"/>
                  <a:pt x="2610758" y="381000"/>
                  <a:pt x="2492829" y="489857"/>
                </a:cubicBezTo>
                <a:cubicBezTo>
                  <a:pt x="2374900" y="598714"/>
                  <a:pt x="1086757" y="448129"/>
                  <a:pt x="914400" y="653143"/>
                </a:cubicBezTo>
                <a:cubicBezTo>
                  <a:pt x="742043" y="858157"/>
                  <a:pt x="1611086" y="1436914"/>
                  <a:pt x="1458686" y="1719943"/>
                </a:cubicBezTo>
                <a:cubicBezTo>
                  <a:pt x="1306286" y="2002972"/>
                  <a:pt x="653143" y="2177143"/>
                  <a:pt x="0" y="2351315"/>
                </a:cubicBezTo>
              </a:path>
            </a:pathLst>
          </a:custGeom>
          <a:noFill/>
          <a:ln w="25400">
            <a:solidFill>
              <a:schemeClr val="tx1">
                <a:alpha val="9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TextBox 22"/>
          <p:cNvSpPr txBox="1"/>
          <p:nvPr/>
        </p:nvSpPr>
        <p:spPr>
          <a:xfrm>
            <a:off x="1683321" y="583205"/>
            <a:ext cx="8382002" cy="830997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8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База данных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55483" y="1855108"/>
            <a:ext cx="5281174" cy="2246769"/>
          </a:xfrm>
          <a:prstGeom prst="rect">
            <a:avLst/>
          </a:prstGeom>
          <a:solidFill>
            <a:srgbClr val="F6F1F1"/>
          </a:solidFill>
          <a:ln w="79375" cap="rnd" cmpd="thinThick">
            <a:solidFill>
              <a:schemeClr val="tx1">
                <a:lumMod val="50000"/>
                <a:lumOff val="50000"/>
                <a:alpha val="96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i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0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💾</a:t>
            </a:r>
            <a:r>
              <a:rPr lang="en-US" sz="2000" b="1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u-RU" sz="2000" b="1" i="1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Репозитории</a:t>
            </a:r>
            <a:r>
              <a:rPr lang="ru-RU" sz="2000" b="1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i="1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ClickerRepository</a:t>
            </a:r>
            <a:r>
              <a:rPr lang="ru-RU" sz="20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обрабатывает состояние счётчика, сохраняет количество кликов в </a:t>
            </a:r>
            <a:r>
              <a:rPr lang="ru-RU" sz="2000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Room</a:t>
            </a:r>
            <a:r>
              <a:rPr lang="ru-RU" sz="20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i="1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PurchasedImageRepository</a:t>
            </a:r>
            <a:r>
              <a:rPr lang="ru-RU" sz="20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управляет коллекцией питомцев, их типами, </a:t>
            </a:r>
            <a:r>
              <a:rPr lang="ru-RU" sz="2000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кастомными</a:t>
            </a:r>
            <a:r>
              <a:rPr lang="ru-RU" sz="20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именами.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318215" y="3839588"/>
            <a:ext cx="5220048" cy="2862322"/>
          </a:xfrm>
          <a:prstGeom prst="rect">
            <a:avLst/>
          </a:prstGeom>
          <a:solidFill>
            <a:srgbClr val="F6F1F1"/>
          </a:solidFill>
          <a:ln w="79375" cap="rnd" cmpd="thinThick">
            <a:solidFill>
              <a:schemeClr val="tx1">
                <a:lumMod val="50000"/>
                <a:lumOff val="50000"/>
                <a:alpha val="96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u-RU" sz="20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🖥</a:t>
            </a:r>
            <a:r>
              <a:rPr lang="en-US" sz="2000" b="1" i="1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ViewModel</a:t>
            </a:r>
            <a:r>
              <a:rPr lang="en-US" sz="2000" b="1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endParaRPr lang="ru-RU" sz="2000" b="1" i="1" dirty="0">
              <a:solidFill>
                <a:srgbClr val="724928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i="1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ClickerViewModel</a:t>
            </a:r>
            <a:r>
              <a:rPr lang="ru-RU" sz="20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управляет логикой на главном экране, отвечает за авто-</a:t>
            </a:r>
            <a:r>
              <a:rPr lang="ru-RU" sz="2000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кликер</a:t>
            </a:r>
            <a:r>
              <a:rPr lang="ru-RU" sz="20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анимацию бонусов и реакцию на события.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i="1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PurchaseViewModel</a:t>
            </a:r>
            <a:r>
              <a:rPr lang="ru-RU" sz="20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отвечает за покупку питомцев, вычисление текущей стоимости, отображение активного питомца, загрузку </a:t>
            </a:r>
            <a:r>
              <a:rPr lang="ru-RU" sz="2000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кастомных</a:t>
            </a:r>
            <a:r>
              <a:rPr lang="ru-RU" sz="20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имён.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5519171" y="524475"/>
            <a:ext cx="95410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60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🐼</a:t>
            </a:r>
          </a:p>
        </p:txBody>
      </p:sp>
    </p:spTree>
    <p:extLst>
      <p:ext uri="{BB962C8B-B14F-4D97-AF65-F5344CB8AC3E}">
        <p14:creationId xmlns:p14="http://schemas.microsoft.com/office/powerpoint/2010/main" val="10773437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9316" y="4788222"/>
            <a:ext cx="1432684" cy="2145978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53744" y="6511712"/>
            <a:ext cx="262151" cy="329213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2536" y="24874"/>
            <a:ext cx="2859272" cy="920576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13169" y="5459301"/>
            <a:ext cx="1435269" cy="1573480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262151" cy="329213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483" y="164606"/>
            <a:ext cx="262151" cy="329213"/>
          </a:xfrm>
          <a:prstGeom prst="rect">
            <a:avLst/>
          </a:prstGeom>
        </p:spPr>
      </p:pic>
      <p:pic>
        <p:nvPicPr>
          <p:cNvPr id="17" name="Рисунок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689" y="329212"/>
            <a:ext cx="262151" cy="329213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7277" y="44203"/>
            <a:ext cx="262151" cy="329213"/>
          </a:xfrm>
          <a:prstGeom prst="rect">
            <a:avLst/>
          </a:prstGeom>
        </p:spPr>
      </p:pic>
      <p:sp>
        <p:nvSpPr>
          <p:cNvPr id="2" name="Полилиния 1"/>
          <p:cNvSpPr/>
          <p:nvPr/>
        </p:nvSpPr>
        <p:spPr>
          <a:xfrm>
            <a:off x="-86135" y="-131972"/>
            <a:ext cx="2754086" cy="3026229"/>
          </a:xfrm>
          <a:custGeom>
            <a:avLst/>
            <a:gdLst>
              <a:gd name="connsiteX0" fmla="*/ 2024743 w 2629504"/>
              <a:gd name="connsiteY0" fmla="*/ 0 h 2922356"/>
              <a:gd name="connsiteX1" fmla="*/ 2590800 w 2629504"/>
              <a:gd name="connsiteY1" fmla="*/ 1273629 h 2922356"/>
              <a:gd name="connsiteX2" fmla="*/ 1066800 w 2629504"/>
              <a:gd name="connsiteY2" fmla="*/ 1556657 h 2922356"/>
              <a:gd name="connsiteX3" fmla="*/ 1164772 w 2629504"/>
              <a:gd name="connsiteY3" fmla="*/ 2634343 h 2922356"/>
              <a:gd name="connsiteX4" fmla="*/ 2057400 w 2629504"/>
              <a:gd name="connsiteY4" fmla="*/ 1023257 h 2922356"/>
              <a:gd name="connsiteX5" fmla="*/ 348343 w 2629504"/>
              <a:gd name="connsiteY5" fmla="*/ 979714 h 2922356"/>
              <a:gd name="connsiteX6" fmla="*/ 511629 w 2629504"/>
              <a:gd name="connsiteY6" fmla="*/ 2688771 h 2922356"/>
              <a:gd name="connsiteX7" fmla="*/ 0 w 2629504"/>
              <a:gd name="connsiteY7" fmla="*/ 2906486 h 292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29504" h="2922356">
                <a:moveTo>
                  <a:pt x="2024743" y="0"/>
                </a:moveTo>
                <a:cubicBezTo>
                  <a:pt x="2387600" y="507093"/>
                  <a:pt x="2750457" y="1014186"/>
                  <a:pt x="2590800" y="1273629"/>
                </a:cubicBezTo>
                <a:cubicBezTo>
                  <a:pt x="2431143" y="1533072"/>
                  <a:pt x="1304471" y="1329871"/>
                  <a:pt x="1066800" y="1556657"/>
                </a:cubicBezTo>
                <a:cubicBezTo>
                  <a:pt x="829129" y="1783443"/>
                  <a:pt x="999672" y="2723243"/>
                  <a:pt x="1164772" y="2634343"/>
                </a:cubicBezTo>
                <a:cubicBezTo>
                  <a:pt x="1329872" y="2545443"/>
                  <a:pt x="2193471" y="1299028"/>
                  <a:pt x="2057400" y="1023257"/>
                </a:cubicBezTo>
                <a:cubicBezTo>
                  <a:pt x="1921329" y="747486"/>
                  <a:pt x="605972" y="702128"/>
                  <a:pt x="348343" y="979714"/>
                </a:cubicBezTo>
                <a:cubicBezTo>
                  <a:pt x="90714" y="1257300"/>
                  <a:pt x="569686" y="2367642"/>
                  <a:pt x="511629" y="2688771"/>
                </a:cubicBezTo>
                <a:cubicBezTo>
                  <a:pt x="453572" y="3009900"/>
                  <a:pt x="0" y="2906486"/>
                  <a:pt x="0" y="2906486"/>
                </a:cubicBezTo>
              </a:path>
            </a:pathLst>
          </a:custGeom>
          <a:noFill/>
          <a:ln w="120650">
            <a:solidFill>
              <a:schemeClr val="bg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олилиния 3"/>
          <p:cNvSpPr/>
          <p:nvPr/>
        </p:nvSpPr>
        <p:spPr>
          <a:xfrm>
            <a:off x="9681547" y="4489610"/>
            <a:ext cx="2510453" cy="2351315"/>
          </a:xfrm>
          <a:custGeom>
            <a:avLst/>
            <a:gdLst>
              <a:gd name="connsiteX0" fmla="*/ 1621972 w 2510453"/>
              <a:gd name="connsiteY0" fmla="*/ 0 h 2351315"/>
              <a:gd name="connsiteX1" fmla="*/ 2492829 w 2510453"/>
              <a:gd name="connsiteY1" fmla="*/ 489857 h 2351315"/>
              <a:gd name="connsiteX2" fmla="*/ 914400 w 2510453"/>
              <a:gd name="connsiteY2" fmla="*/ 653143 h 2351315"/>
              <a:gd name="connsiteX3" fmla="*/ 1458686 w 2510453"/>
              <a:gd name="connsiteY3" fmla="*/ 1719943 h 2351315"/>
              <a:gd name="connsiteX4" fmla="*/ 0 w 2510453"/>
              <a:gd name="connsiteY4" fmla="*/ 2351315 h 2351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0453" h="2351315">
                <a:moveTo>
                  <a:pt x="1621972" y="0"/>
                </a:moveTo>
                <a:cubicBezTo>
                  <a:pt x="2116365" y="190500"/>
                  <a:pt x="2610758" y="381000"/>
                  <a:pt x="2492829" y="489857"/>
                </a:cubicBezTo>
                <a:cubicBezTo>
                  <a:pt x="2374900" y="598714"/>
                  <a:pt x="1086757" y="448129"/>
                  <a:pt x="914400" y="653143"/>
                </a:cubicBezTo>
                <a:cubicBezTo>
                  <a:pt x="742043" y="858157"/>
                  <a:pt x="1611086" y="1436914"/>
                  <a:pt x="1458686" y="1719943"/>
                </a:cubicBezTo>
                <a:cubicBezTo>
                  <a:pt x="1306286" y="2002972"/>
                  <a:pt x="653143" y="2177143"/>
                  <a:pt x="0" y="2351315"/>
                </a:cubicBezTo>
              </a:path>
            </a:pathLst>
          </a:custGeom>
          <a:noFill/>
          <a:ln w="25400">
            <a:solidFill>
              <a:schemeClr val="tx1">
                <a:alpha val="9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TextBox 22"/>
          <p:cNvSpPr txBox="1"/>
          <p:nvPr/>
        </p:nvSpPr>
        <p:spPr>
          <a:xfrm>
            <a:off x="1644820" y="612570"/>
            <a:ext cx="8382002" cy="830997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800" i="1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Автокликер</a:t>
            </a:r>
            <a:endParaRPr lang="ru-RU" sz="4800" i="1" dirty="0">
              <a:solidFill>
                <a:srgbClr val="9D725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24764" y="1598867"/>
            <a:ext cx="5294407" cy="4154984"/>
          </a:xfrm>
          <a:prstGeom prst="rect">
            <a:avLst/>
          </a:prstGeom>
          <a:noFill/>
          <a:ln w="79375" cap="rnd" cmpd="thinThick">
            <a:solidFill>
              <a:srgbClr val="F6F1F1">
                <a:alpha val="96000"/>
              </a:srgb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u-RU" sz="24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💸</a:t>
            </a:r>
            <a:r>
              <a:rPr lang="ru-RU" sz="2400" b="1" i="1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Автокликер</a:t>
            </a:r>
            <a:endParaRPr lang="ru-RU" sz="2400" b="1" i="1" dirty="0">
              <a:solidFill>
                <a:srgbClr val="724928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ru-RU" sz="24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1. При запуске приложения </a:t>
            </a:r>
            <a:r>
              <a:rPr lang="ru-RU" sz="2400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ClickerViewModel</a:t>
            </a:r>
            <a:r>
              <a:rPr lang="ru-RU" sz="24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инициирует </a:t>
            </a:r>
            <a:r>
              <a:rPr lang="ru-RU" sz="2400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startLegendaryAutoClicker</a:t>
            </a:r>
            <a:r>
              <a:rPr lang="ru-RU" sz="24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().</a:t>
            </a:r>
          </a:p>
          <a:p>
            <a:r>
              <a:rPr lang="ru-RU" sz="24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2. Каждые 30 секунд проверяется наличие легендарных питомцев.</a:t>
            </a:r>
          </a:p>
          <a:p>
            <a:r>
              <a:rPr lang="ru-RU" sz="24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3. Если хотя бы один — каждые 5 секунд начисляется бонус, зависящий от количества питомцев.</a:t>
            </a:r>
          </a:p>
          <a:p>
            <a:r>
              <a:rPr lang="ru-RU" sz="24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4. Пользователь видит анимацию +X и получает прирост кликов.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5519171" y="304515"/>
            <a:ext cx="95410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60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🐼</a:t>
            </a:r>
          </a:p>
        </p:txBody>
      </p:sp>
      <p:pic>
        <p:nvPicPr>
          <p:cNvPr id="20" name="Рисунок 19"/>
          <p:cNvPicPr/>
          <p:nvPr/>
        </p:nvPicPr>
        <p:blipFill>
          <a:blip r:embed="rId8"/>
          <a:stretch>
            <a:fillRect/>
          </a:stretch>
        </p:blipFill>
        <p:spPr>
          <a:xfrm>
            <a:off x="5913319" y="1472932"/>
            <a:ext cx="5940425" cy="4665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5597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олилиния 4"/>
          <p:cNvSpPr/>
          <p:nvPr/>
        </p:nvSpPr>
        <p:spPr>
          <a:xfrm>
            <a:off x="-434078" y="-213322"/>
            <a:ext cx="2905569" cy="3027489"/>
          </a:xfrm>
          <a:custGeom>
            <a:avLst/>
            <a:gdLst>
              <a:gd name="connsiteX0" fmla="*/ 1501541 w 2286374"/>
              <a:gd name="connsiteY0" fmla="*/ 0 h 2624003"/>
              <a:gd name="connsiteX1" fmla="*/ 2127183 w 2286374"/>
              <a:gd name="connsiteY1" fmla="*/ 231007 h 2624003"/>
              <a:gd name="connsiteX2" fmla="*/ 2233061 w 2286374"/>
              <a:gd name="connsiteY2" fmla="*/ 789272 h 2624003"/>
              <a:gd name="connsiteX3" fmla="*/ 1405289 w 2286374"/>
              <a:gd name="connsiteY3" fmla="*/ 336884 h 2624003"/>
              <a:gd name="connsiteX4" fmla="*/ 1203158 w 2286374"/>
              <a:gd name="connsiteY4" fmla="*/ 1251284 h 2624003"/>
              <a:gd name="connsiteX5" fmla="*/ 2136809 w 2286374"/>
              <a:gd name="connsiteY5" fmla="*/ 1424539 h 2624003"/>
              <a:gd name="connsiteX6" fmla="*/ 1270535 w 2286374"/>
              <a:gd name="connsiteY6" fmla="*/ 2598821 h 2624003"/>
              <a:gd name="connsiteX7" fmla="*/ 404261 w 2286374"/>
              <a:gd name="connsiteY7" fmla="*/ 2136809 h 2624003"/>
              <a:gd name="connsiteX8" fmla="*/ 1443790 w 2286374"/>
              <a:gd name="connsiteY8" fmla="*/ 1068404 h 2624003"/>
              <a:gd name="connsiteX9" fmla="*/ 0 w 2286374"/>
              <a:gd name="connsiteY9" fmla="*/ 895150 h 2624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86374" h="2624003">
                <a:moveTo>
                  <a:pt x="1501541" y="0"/>
                </a:moveTo>
                <a:cubicBezTo>
                  <a:pt x="1753402" y="49731"/>
                  <a:pt x="2005263" y="99462"/>
                  <a:pt x="2127183" y="231007"/>
                </a:cubicBezTo>
                <a:cubicBezTo>
                  <a:pt x="2249103" y="362552"/>
                  <a:pt x="2353377" y="771626"/>
                  <a:pt x="2233061" y="789272"/>
                </a:cubicBezTo>
                <a:cubicBezTo>
                  <a:pt x="2112745" y="806918"/>
                  <a:pt x="1576940" y="259882"/>
                  <a:pt x="1405289" y="336884"/>
                </a:cubicBezTo>
                <a:cubicBezTo>
                  <a:pt x="1233638" y="413886"/>
                  <a:pt x="1081238" y="1070008"/>
                  <a:pt x="1203158" y="1251284"/>
                </a:cubicBezTo>
                <a:cubicBezTo>
                  <a:pt x="1325078" y="1432560"/>
                  <a:pt x="2125579" y="1199949"/>
                  <a:pt x="2136809" y="1424539"/>
                </a:cubicBezTo>
                <a:cubicBezTo>
                  <a:pt x="2148039" y="1649129"/>
                  <a:pt x="1559293" y="2480109"/>
                  <a:pt x="1270535" y="2598821"/>
                </a:cubicBezTo>
                <a:cubicBezTo>
                  <a:pt x="981777" y="2717533"/>
                  <a:pt x="375385" y="2391878"/>
                  <a:pt x="404261" y="2136809"/>
                </a:cubicBezTo>
                <a:cubicBezTo>
                  <a:pt x="433137" y="1881740"/>
                  <a:pt x="1511167" y="1275347"/>
                  <a:pt x="1443790" y="1068404"/>
                </a:cubicBezTo>
                <a:cubicBezTo>
                  <a:pt x="1376413" y="861461"/>
                  <a:pt x="688206" y="878305"/>
                  <a:pt x="0" y="895150"/>
                </a:cubicBezTo>
              </a:path>
            </a:pathLst>
          </a:custGeom>
          <a:noFill/>
          <a:ln w="127000">
            <a:solidFill>
              <a:schemeClr val="bg1">
                <a:alpha val="5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9124" y="-213322"/>
            <a:ext cx="1432684" cy="2145978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33552" y="1510168"/>
            <a:ext cx="262151" cy="329213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2536" y="24874"/>
            <a:ext cx="2859272" cy="920576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13169" y="5459301"/>
            <a:ext cx="1435269" cy="1573480"/>
          </a:xfrm>
          <a:prstGeom prst="rect">
            <a:avLst/>
          </a:prstGeom>
        </p:spPr>
      </p:pic>
      <p:sp>
        <p:nvSpPr>
          <p:cNvPr id="2" name="Полилиния 1"/>
          <p:cNvSpPr/>
          <p:nvPr/>
        </p:nvSpPr>
        <p:spPr>
          <a:xfrm>
            <a:off x="9759099" y="3667226"/>
            <a:ext cx="3215756" cy="3305190"/>
          </a:xfrm>
          <a:custGeom>
            <a:avLst/>
            <a:gdLst>
              <a:gd name="connsiteX0" fmla="*/ 2024743 w 2629504"/>
              <a:gd name="connsiteY0" fmla="*/ 0 h 2922356"/>
              <a:gd name="connsiteX1" fmla="*/ 2590800 w 2629504"/>
              <a:gd name="connsiteY1" fmla="*/ 1273629 h 2922356"/>
              <a:gd name="connsiteX2" fmla="*/ 1066800 w 2629504"/>
              <a:gd name="connsiteY2" fmla="*/ 1556657 h 2922356"/>
              <a:gd name="connsiteX3" fmla="*/ 1164772 w 2629504"/>
              <a:gd name="connsiteY3" fmla="*/ 2634343 h 2922356"/>
              <a:gd name="connsiteX4" fmla="*/ 2057400 w 2629504"/>
              <a:gd name="connsiteY4" fmla="*/ 1023257 h 2922356"/>
              <a:gd name="connsiteX5" fmla="*/ 348343 w 2629504"/>
              <a:gd name="connsiteY5" fmla="*/ 979714 h 2922356"/>
              <a:gd name="connsiteX6" fmla="*/ 511629 w 2629504"/>
              <a:gd name="connsiteY6" fmla="*/ 2688771 h 2922356"/>
              <a:gd name="connsiteX7" fmla="*/ 0 w 2629504"/>
              <a:gd name="connsiteY7" fmla="*/ 2906486 h 292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29504" h="2922356">
                <a:moveTo>
                  <a:pt x="2024743" y="0"/>
                </a:moveTo>
                <a:cubicBezTo>
                  <a:pt x="2387600" y="507093"/>
                  <a:pt x="2750457" y="1014186"/>
                  <a:pt x="2590800" y="1273629"/>
                </a:cubicBezTo>
                <a:cubicBezTo>
                  <a:pt x="2431143" y="1533072"/>
                  <a:pt x="1304471" y="1329871"/>
                  <a:pt x="1066800" y="1556657"/>
                </a:cubicBezTo>
                <a:cubicBezTo>
                  <a:pt x="829129" y="1783443"/>
                  <a:pt x="999672" y="2723243"/>
                  <a:pt x="1164772" y="2634343"/>
                </a:cubicBezTo>
                <a:cubicBezTo>
                  <a:pt x="1329872" y="2545443"/>
                  <a:pt x="2193471" y="1299028"/>
                  <a:pt x="2057400" y="1023257"/>
                </a:cubicBezTo>
                <a:cubicBezTo>
                  <a:pt x="1921329" y="747486"/>
                  <a:pt x="605972" y="702128"/>
                  <a:pt x="348343" y="979714"/>
                </a:cubicBezTo>
                <a:cubicBezTo>
                  <a:pt x="90714" y="1257300"/>
                  <a:pt x="569686" y="2367642"/>
                  <a:pt x="511629" y="2688771"/>
                </a:cubicBezTo>
                <a:cubicBezTo>
                  <a:pt x="453572" y="3009900"/>
                  <a:pt x="0" y="2906486"/>
                  <a:pt x="0" y="2906486"/>
                </a:cubicBezTo>
              </a:path>
            </a:pathLst>
          </a:custGeom>
          <a:noFill/>
          <a:ln w="120650">
            <a:solidFill>
              <a:schemeClr val="bg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олилиния 5"/>
          <p:cNvSpPr/>
          <p:nvPr/>
        </p:nvSpPr>
        <p:spPr>
          <a:xfrm>
            <a:off x="-21771" y="21771"/>
            <a:ext cx="2958547" cy="2029777"/>
          </a:xfrm>
          <a:custGeom>
            <a:avLst/>
            <a:gdLst>
              <a:gd name="connsiteX0" fmla="*/ 2841171 w 2958547"/>
              <a:gd name="connsiteY0" fmla="*/ 0 h 2029777"/>
              <a:gd name="connsiteX1" fmla="*/ 2852057 w 2958547"/>
              <a:gd name="connsiteY1" fmla="*/ 587829 h 2029777"/>
              <a:gd name="connsiteX2" fmla="*/ 1709057 w 2958547"/>
              <a:gd name="connsiteY2" fmla="*/ 664029 h 2029777"/>
              <a:gd name="connsiteX3" fmla="*/ 1785257 w 2958547"/>
              <a:gd name="connsiteY3" fmla="*/ 304800 h 2029777"/>
              <a:gd name="connsiteX4" fmla="*/ 1066800 w 2958547"/>
              <a:gd name="connsiteY4" fmla="*/ 272143 h 2029777"/>
              <a:gd name="connsiteX5" fmla="*/ 1175657 w 2958547"/>
              <a:gd name="connsiteY5" fmla="*/ 1110343 h 2029777"/>
              <a:gd name="connsiteX6" fmla="*/ 1785257 w 2958547"/>
              <a:gd name="connsiteY6" fmla="*/ 1415143 h 2029777"/>
              <a:gd name="connsiteX7" fmla="*/ 1578428 w 2958547"/>
              <a:gd name="connsiteY7" fmla="*/ 1948543 h 2029777"/>
              <a:gd name="connsiteX8" fmla="*/ 653142 w 2958547"/>
              <a:gd name="connsiteY8" fmla="*/ 1970315 h 2029777"/>
              <a:gd name="connsiteX9" fmla="*/ 696685 w 2958547"/>
              <a:gd name="connsiteY9" fmla="*/ 1393372 h 2029777"/>
              <a:gd name="connsiteX10" fmla="*/ 261257 w 2958547"/>
              <a:gd name="connsiteY10" fmla="*/ 1338943 h 2029777"/>
              <a:gd name="connsiteX11" fmla="*/ 0 w 2958547"/>
              <a:gd name="connsiteY11" fmla="*/ 1959429 h 2029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58547" h="2029777">
                <a:moveTo>
                  <a:pt x="2841171" y="0"/>
                </a:moveTo>
                <a:cubicBezTo>
                  <a:pt x="2940957" y="238579"/>
                  <a:pt x="3040743" y="477158"/>
                  <a:pt x="2852057" y="587829"/>
                </a:cubicBezTo>
                <a:cubicBezTo>
                  <a:pt x="2663371" y="698500"/>
                  <a:pt x="1886857" y="711201"/>
                  <a:pt x="1709057" y="664029"/>
                </a:cubicBezTo>
                <a:cubicBezTo>
                  <a:pt x="1531257" y="616858"/>
                  <a:pt x="1892300" y="370114"/>
                  <a:pt x="1785257" y="304800"/>
                </a:cubicBezTo>
                <a:cubicBezTo>
                  <a:pt x="1678214" y="239486"/>
                  <a:pt x="1168400" y="137886"/>
                  <a:pt x="1066800" y="272143"/>
                </a:cubicBezTo>
                <a:cubicBezTo>
                  <a:pt x="965200" y="406400"/>
                  <a:pt x="1055914" y="919843"/>
                  <a:pt x="1175657" y="1110343"/>
                </a:cubicBezTo>
                <a:cubicBezTo>
                  <a:pt x="1295400" y="1300843"/>
                  <a:pt x="1718129" y="1275443"/>
                  <a:pt x="1785257" y="1415143"/>
                </a:cubicBezTo>
                <a:cubicBezTo>
                  <a:pt x="1852385" y="1554843"/>
                  <a:pt x="1767114" y="1856014"/>
                  <a:pt x="1578428" y="1948543"/>
                </a:cubicBezTo>
                <a:cubicBezTo>
                  <a:pt x="1389742" y="2041072"/>
                  <a:pt x="800099" y="2062844"/>
                  <a:pt x="653142" y="1970315"/>
                </a:cubicBezTo>
                <a:cubicBezTo>
                  <a:pt x="506185" y="1877787"/>
                  <a:pt x="761999" y="1498601"/>
                  <a:pt x="696685" y="1393372"/>
                </a:cubicBezTo>
                <a:cubicBezTo>
                  <a:pt x="631371" y="1288143"/>
                  <a:pt x="377371" y="1244600"/>
                  <a:pt x="261257" y="1338943"/>
                </a:cubicBezTo>
                <a:cubicBezTo>
                  <a:pt x="145143" y="1433286"/>
                  <a:pt x="0" y="1959429"/>
                  <a:pt x="0" y="1959429"/>
                </a:cubicBezTo>
              </a:path>
            </a:pathLst>
          </a:custGeom>
          <a:noFill/>
          <a:ln w="25400">
            <a:solidFill>
              <a:schemeClr val="tx1">
                <a:alpha val="8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Ромб 6"/>
          <p:cNvSpPr/>
          <p:nvPr/>
        </p:nvSpPr>
        <p:spPr>
          <a:xfrm>
            <a:off x="6328287" y="2050535"/>
            <a:ext cx="5355772" cy="1849174"/>
          </a:xfrm>
          <a:prstGeom prst="diamond">
            <a:avLst/>
          </a:prstGeom>
          <a:solidFill>
            <a:srgbClr val="F6F1F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724928"/>
                </a:solidFill>
              </a:rPr>
              <a:t>Если питомец куплен более одного раза — добавляются +2 за каждый повтор.</a:t>
            </a:r>
          </a:p>
        </p:txBody>
      </p:sp>
      <p:sp>
        <p:nvSpPr>
          <p:cNvPr id="20" name="Ромб 19"/>
          <p:cNvSpPr/>
          <p:nvPr/>
        </p:nvSpPr>
        <p:spPr>
          <a:xfrm>
            <a:off x="6328287" y="3489960"/>
            <a:ext cx="5355772" cy="1705888"/>
          </a:xfrm>
          <a:prstGeom prst="diamond">
            <a:avLst/>
          </a:prstGeom>
          <a:solidFill>
            <a:srgbClr val="F6F1F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724928"/>
                </a:solidFill>
              </a:rPr>
              <a:t>Если питомец стоит дороже 500 — добавляется +4 за каждый.</a:t>
            </a:r>
          </a:p>
        </p:txBody>
      </p:sp>
      <p:sp>
        <p:nvSpPr>
          <p:cNvPr id="21" name="Ромб 20"/>
          <p:cNvSpPr/>
          <p:nvPr/>
        </p:nvSpPr>
        <p:spPr>
          <a:xfrm>
            <a:off x="6252088" y="4919761"/>
            <a:ext cx="5508171" cy="1846661"/>
          </a:xfrm>
          <a:prstGeom prst="diamond">
            <a:avLst/>
          </a:prstGeom>
          <a:solidFill>
            <a:srgbClr val="F6F1F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724928"/>
                </a:solidFill>
              </a:rPr>
              <a:t>Таким образом, чем дороже и многочисленнее коллекция, тем выше бонус.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5464690" y="1434038"/>
            <a:ext cx="548990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dirty="0">
                <a:solidFill>
                  <a:srgbClr val="72492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Calibri" panose="020F0502020204030204" pitchFamily="34" charset="0"/>
              </a:rPr>
              <a:t>Метод </a:t>
            </a:r>
            <a:r>
              <a:rPr lang="ru-RU" sz="2000" i="1" dirty="0" err="1">
                <a:solidFill>
                  <a:srgbClr val="72492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Calibri" panose="020F0502020204030204" pitchFamily="34" charset="0"/>
              </a:rPr>
              <a:t>calculateBonusClicks</a:t>
            </a:r>
            <a:r>
              <a:rPr lang="ru-RU" sz="2000" i="1" dirty="0">
                <a:solidFill>
                  <a:srgbClr val="72492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Calibri" panose="020F0502020204030204" pitchFamily="34" charset="0"/>
              </a:rPr>
              <a:t>() </a:t>
            </a:r>
            <a:r>
              <a:rPr lang="ru-RU" sz="2000" dirty="0">
                <a:solidFill>
                  <a:srgbClr val="72492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Calibri" panose="020F0502020204030204" pitchFamily="34" charset="0"/>
              </a:rPr>
              <a:t>анализирует коллекцию пользователя: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7871889" y="505724"/>
            <a:ext cx="9331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🐶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6112" y="2116218"/>
            <a:ext cx="5227603" cy="3924724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499210" y="485162"/>
            <a:ext cx="8382002" cy="830997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8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Механизм подсчёта бонуса</a:t>
            </a:r>
          </a:p>
        </p:txBody>
      </p:sp>
    </p:spTree>
    <p:extLst>
      <p:ext uri="{BB962C8B-B14F-4D97-AF65-F5344CB8AC3E}">
        <p14:creationId xmlns:p14="http://schemas.microsoft.com/office/powerpoint/2010/main" val="6847160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4830" y="4839757"/>
            <a:ext cx="1432684" cy="2145978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45363" y="6333596"/>
            <a:ext cx="262151" cy="329213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2536" y="24874"/>
            <a:ext cx="2859272" cy="920576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75497" y="-213322"/>
            <a:ext cx="1435269" cy="1573480"/>
          </a:xfrm>
          <a:prstGeom prst="rect">
            <a:avLst/>
          </a:prstGeom>
        </p:spPr>
      </p:pic>
      <p:sp>
        <p:nvSpPr>
          <p:cNvPr id="2" name="Полилиния 1"/>
          <p:cNvSpPr/>
          <p:nvPr/>
        </p:nvSpPr>
        <p:spPr>
          <a:xfrm>
            <a:off x="9759099" y="3667226"/>
            <a:ext cx="3215756" cy="3305190"/>
          </a:xfrm>
          <a:custGeom>
            <a:avLst/>
            <a:gdLst>
              <a:gd name="connsiteX0" fmla="*/ 2024743 w 2629504"/>
              <a:gd name="connsiteY0" fmla="*/ 0 h 2922356"/>
              <a:gd name="connsiteX1" fmla="*/ 2590800 w 2629504"/>
              <a:gd name="connsiteY1" fmla="*/ 1273629 h 2922356"/>
              <a:gd name="connsiteX2" fmla="*/ 1066800 w 2629504"/>
              <a:gd name="connsiteY2" fmla="*/ 1556657 h 2922356"/>
              <a:gd name="connsiteX3" fmla="*/ 1164772 w 2629504"/>
              <a:gd name="connsiteY3" fmla="*/ 2634343 h 2922356"/>
              <a:gd name="connsiteX4" fmla="*/ 2057400 w 2629504"/>
              <a:gd name="connsiteY4" fmla="*/ 1023257 h 2922356"/>
              <a:gd name="connsiteX5" fmla="*/ 348343 w 2629504"/>
              <a:gd name="connsiteY5" fmla="*/ 979714 h 2922356"/>
              <a:gd name="connsiteX6" fmla="*/ 511629 w 2629504"/>
              <a:gd name="connsiteY6" fmla="*/ 2688771 h 2922356"/>
              <a:gd name="connsiteX7" fmla="*/ 0 w 2629504"/>
              <a:gd name="connsiteY7" fmla="*/ 2906486 h 292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29504" h="2922356">
                <a:moveTo>
                  <a:pt x="2024743" y="0"/>
                </a:moveTo>
                <a:cubicBezTo>
                  <a:pt x="2387600" y="507093"/>
                  <a:pt x="2750457" y="1014186"/>
                  <a:pt x="2590800" y="1273629"/>
                </a:cubicBezTo>
                <a:cubicBezTo>
                  <a:pt x="2431143" y="1533072"/>
                  <a:pt x="1304471" y="1329871"/>
                  <a:pt x="1066800" y="1556657"/>
                </a:cubicBezTo>
                <a:cubicBezTo>
                  <a:pt x="829129" y="1783443"/>
                  <a:pt x="999672" y="2723243"/>
                  <a:pt x="1164772" y="2634343"/>
                </a:cubicBezTo>
                <a:cubicBezTo>
                  <a:pt x="1329872" y="2545443"/>
                  <a:pt x="2193471" y="1299028"/>
                  <a:pt x="2057400" y="1023257"/>
                </a:cubicBezTo>
                <a:cubicBezTo>
                  <a:pt x="1921329" y="747486"/>
                  <a:pt x="605972" y="702128"/>
                  <a:pt x="348343" y="979714"/>
                </a:cubicBezTo>
                <a:cubicBezTo>
                  <a:pt x="90714" y="1257300"/>
                  <a:pt x="569686" y="2367642"/>
                  <a:pt x="511629" y="2688771"/>
                </a:cubicBezTo>
                <a:cubicBezTo>
                  <a:pt x="453572" y="3009900"/>
                  <a:pt x="0" y="2906486"/>
                  <a:pt x="0" y="2906486"/>
                </a:cubicBezTo>
              </a:path>
            </a:pathLst>
          </a:custGeom>
          <a:noFill/>
          <a:ln w="120650">
            <a:solidFill>
              <a:schemeClr val="bg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4" name="Рисунок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56940" y="366404"/>
            <a:ext cx="1435269" cy="1573480"/>
          </a:xfrm>
          <a:prstGeom prst="rect">
            <a:avLst/>
          </a:prstGeom>
        </p:spPr>
      </p:pic>
      <p:pic>
        <p:nvPicPr>
          <p:cNvPr id="25" name="Рисунок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6200" y="5217892"/>
            <a:ext cx="1432684" cy="2145978"/>
          </a:xfrm>
          <a:prstGeom prst="rect">
            <a:avLst/>
          </a:prstGeom>
        </p:spPr>
      </p:pic>
      <p:sp>
        <p:nvSpPr>
          <p:cNvPr id="26" name="Овал 25"/>
          <p:cNvSpPr/>
          <p:nvPr/>
        </p:nvSpPr>
        <p:spPr>
          <a:xfrm>
            <a:off x="-556419" y="3842761"/>
            <a:ext cx="4760665" cy="5061857"/>
          </a:xfrm>
          <a:prstGeom prst="ellipse">
            <a:avLst/>
          </a:prstGeom>
          <a:solidFill>
            <a:srgbClr val="E1D3D1"/>
          </a:solidFill>
          <a:ln w="358775">
            <a:solidFill>
              <a:schemeClr val="bg1">
                <a:alpha val="6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олилиния 8"/>
          <p:cNvSpPr/>
          <p:nvPr/>
        </p:nvSpPr>
        <p:spPr>
          <a:xfrm>
            <a:off x="-10886" y="3828223"/>
            <a:ext cx="4365172" cy="3040663"/>
          </a:xfrm>
          <a:custGeom>
            <a:avLst/>
            <a:gdLst>
              <a:gd name="connsiteX0" fmla="*/ 0 w 4365172"/>
              <a:gd name="connsiteY0" fmla="*/ 754663 h 3040663"/>
              <a:gd name="connsiteX1" fmla="*/ 228600 w 4365172"/>
              <a:gd name="connsiteY1" fmla="*/ 319234 h 3040663"/>
              <a:gd name="connsiteX2" fmla="*/ 1175657 w 4365172"/>
              <a:gd name="connsiteY2" fmla="*/ 3548 h 3040663"/>
              <a:gd name="connsiteX3" fmla="*/ 1524000 w 4365172"/>
              <a:gd name="connsiteY3" fmla="*/ 526063 h 3040663"/>
              <a:gd name="connsiteX4" fmla="*/ 1219200 w 4365172"/>
              <a:gd name="connsiteY4" fmla="*/ 1103006 h 3040663"/>
              <a:gd name="connsiteX5" fmla="*/ 1534886 w 4365172"/>
              <a:gd name="connsiteY5" fmla="*/ 1843234 h 3040663"/>
              <a:gd name="connsiteX6" fmla="*/ 2166257 w 4365172"/>
              <a:gd name="connsiteY6" fmla="*/ 819977 h 3040663"/>
              <a:gd name="connsiteX7" fmla="*/ 3156857 w 4365172"/>
              <a:gd name="connsiteY7" fmla="*/ 547834 h 3040663"/>
              <a:gd name="connsiteX8" fmla="*/ 3635829 w 4365172"/>
              <a:gd name="connsiteY8" fmla="*/ 1451348 h 3040663"/>
              <a:gd name="connsiteX9" fmla="*/ 2514600 w 4365172"/>
              <a:gd name="connsiteY9" fmla="*/ 2082720 h 3040663"/>
              <a:gd name="connsiteX10" fmla="*/ 2688772 w 4365172"/>
              <a:gd name="connsiteY10" fmla="*/ 2485491 h 3040663"/>
              <a:gd name="connsiteX11" fmla="*/ 3853543 w 4365172"/>
              <a:gd name="connsiteY11" fmla="*/ 2148034 h 3040663"/>
              <a:gd name="connsiteX12" fmla="*/ 4365172 w 4365172"/>
              <a:gd name="connsiteY12" fmla="*/ 3040663 h 3040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365172" h="3040663">
                <a:moveTo>
                  <a:pt x="0" y="754663"/>
                </a:moveTo>
                <a:cubicBezTo>
                  <a:pt x="16328" y="599541"/>
                  <a:pt x="32657" y="444420"/>
                  <a:pt x="228600" y="319234"/>
                </a:cubicBezTo>
                <a:cubicBezTo>
                  <a:pt x="424543" y="194048"/>
                  <a:pt x="959757" y="-30924"/>
                  <a:pt x="1175657" y="3548"/>
                </a:cubicBezTo>
                <a:cubicBezTo>
                  <a:pt x="1391557" y="38019"/>
                  <a:pt x="1516743" y="342820"/>
                  <a:pt x="1524000" y="526063"/>
                </a:cubicBezTo>
                <a:cubicBezTo>
                  <a:pt x="1531257" y="709306"/>
                  <a:pt x="1217386" y="883478"/>
                  <a:pt x="1219200" y="1103006"/>
                </a:cubicBezTo>
                <a:cubicBezTo>
                  <a:pt x="1221014" y="1322534"/>
                  <a:pt x="1377043" y="1890406"/>
                  <a:pt x="1534886" y="1843234"/>
                </a:cubicBezTo>
                <a:cubicBezTo>
                  <a:pt x="1692729" y="1796062"/>
                  <a:pt x="1895928" y="1035877"/>
                  <a:pt x="2166257" y="819977"/>
                </a:cubicBezTo>
                <a:cubicBezTo>
                  <a:pt x="2436586" y="604077"/>
                  <a:pt x="2911928" y="442606"/>
                  <a:pt x="3156857" y="547834"/>
                </a:cubicBezTo>
                <a:cubicBezTo>
                  <a:pt x="3401786" y="653062"/>
                  <a:pt x="3742872" y="1195534"/>
                  <a:pt x="3635829" y="1451348"/>
                </a:cubicBezTo>
                <a:cubicBezTo>
                  <a:pt x="3528786" y="1707162"/>
                  <a:pt x="2672443" y="1910363"/>
                  <a:pt x="2514600" y="2082720"/>
                </a:cubicBezTo>
                <a:cubicBezTo>
                  <a:pt x="2356757" y="2255077"/>
                  <a:pt x="2465615" y="2474605"/>
                  <a:pt x="2688772" y="2485491"/>
                </a:cubicBezTo>
                <a:cubicBezTo>
                  <a:pt x="2911929" y="2496377"/>
                  <a:pt x="3574143" y="2055505"/>
                  <a:pt x="3853543" y="2148034"/>
                </a:cubicBezTo>
                <a:cubicBezTo>
                  <a:pt x="4132943" y="2240563"/>
                  <a:pt x="4365172" y="3040663"/>
                  <a:pt x="4365172" y="3040663"/>
                </a:cubicBezTo>
              </a:path>
            </a:pathLst>
          </a:custGeom>
          <a:noFill/>
          <a:ln w="25400">
            <a:solidFill>
              <a:schemeClr val="tx1">
                <a:alpha val="9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320105" y="1494259"/>
            <a:ext cx="534487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724928"/>
                </a:solidFill>
              </a:rPr>
              <a:t>Приложение использует собственный </a:t>
            </a:r>
            <a:r>
              <a:rPr lang="en-US" sz="2400" dirty="0" err="1">
                <a:solidFill>
                  <a:srgbClr val="724928"/>
                </a:solidFill>
              </a:rPr>
              <a:t>ThemeManager</a:t>
            </a:r>
            <a:r>
              <a:rPr lang="en-US" sz="2400" dirty="0">
                <a:solidFill>
                  <a:srgbClr val="724928"/>
                </a:solidFill>
              </a:rPr>
              <a:t>:</a:t>
            </a:r>
            <a:r>
              <a:rPr lang="ru-RU" sz="2400" dirty="0">
                <a:solidFill>
                  <a:srgbClr val="724928"/>
                </a:solidFill>
              </a:rPr>
              <a:t> переключение между тёмной и светлой темой через </a:t>
            </a:r>
            <a:r>
              <a:rPr lang="ru-RU" sz="2400" dirty="0" err="1">
                <a:solidFill>
                  <a:srgbClr val="724928"/>
                </a:solidFill>
              </a:rPr>
              <a:t>DataStore</a:t>
            </a:r>
            <a:r>
              <a:rPr lang="ru-RU" sz="2400" dirty="0">
                <a:solidFill>
                  <a:srgbClr val="724928"/>
                </a:solidFill>
              </a:rPr>
              <a:t> и </a:t>
            </a:r>
            <a:r>
              <a:rPr lang="ru-RU" sz="2400" dirty="0" err="1">
                <a:solidFill>
                  <a:srgbClr val="724928"/>
                </a:solidFill>
              </a:rPr>
              <a:t>StateFlow</a:t>
            </a:r>
            <a:r>
              <a:rPr lang="ru-RU" sz="2400" dirty="0">
                <a:solidFill>
                  <a:srgbClr val="724928"/>
                </a:solidFill>
              </a:rPr>
              <a:t>.</a:t>
            </a:r>
          </a:p>
        </p:txBody>
      </p:sp>
      <p:sp>
        <p:nvSpPr>
          <p:cNvPr id="32" name="Скругленный прямоугольник 31"/>
          <p:cNvSpPr/>
          <p:nvPr/>
        </p:nvSpPr>
        <p:spPr>
          <a:xfrm>
            <a:off x="530719" y="3094981"/>
            <a:ext cx="5284832" cy="3567827"/>
          </a:xfrm>
          <a:prstGeom prst="roundRect">
            <a:avLst/>
          </a:prstGeom>
          <a:solidFill>
            <a:srgbClr val="E1D3D1">
              <a:alpha val="89000"/>
            </a:srgbClr>
          </a:solidFill>
          <a:ln w="38100">
            <a:solidFill>
              <a:schemeClr val="bg1">
                <a:lumMod val="8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>
                <a:solidFill>
                  <a:srgbClr val="724928"/>
                </a:solidFill>
              </a:rPr>
              <a:t>🎞 Анимация бонуса </a:t>
            </a:r>
            <a:r>
              <a:rPr lang="ru-RU" sz="2400" dirty="0" err="1">
                <a:solidFill>
                  <a:srgbClr val="724928"/>
                </a:solidFill>
              </a:rPr>
              <a:t>ClickBonusAnimation</a:t>
            </a:r>
            <a:r>
              <a:rPr lang="ru-RU" sz="2400" dirty="0">
                <a:solidFill>
                  <a:srgbClr val="724928"/>
                </a:solidFill>
              </a:rPr>
              <a:t>.</a:t>
            </a:r>
          </a:p>
          <a:p>
            <a:r>
              <a:rPr lang="ru-RU" sz="2000" dirty="0">
                <a:solidFill>
                  <a:srgbClr val="724928"/>
                </a:solidFill>
              </a:rPr>
              <a:t>При тапе по экрану или </a:t>
            </a:r>
            <a:r>
              <a:rPr lang="ru-RU" sz="2000" dirty="0" err="1">
                <a:solidFill>
                  <a:srgbClr val="724928"/>
                </a:solidFill>
              </a:rPr>
              <a:t>автоклике</a:t>
            </a:r>
            <a:r>
              <a:rPr lang="ru-RU" sz="2000" dirty="0">
                <a:solidFill>
                  <a:srgbClr val="724928"/>
                </a:solidFill>
              </a:rPr>
              <a:t> текст +X появляется на экране в заданной позиции и исчезает через 1 секунду</a:t>
            </a:r>
            <a:r>
              <a:rPr lang="ru-RU" sz="1600" dirty="0">
                <a:solidFill>
                  <a:srgbClr val="724928"/>
                </a:solidFill>
              </a:rPr>
              <a:t>.</a:t>
            </a:r>
          </a:p>
        </p:txBody>
      </p:sp>
      <p:pic>
        <p:nvPicPr>
          <p:cNvPr id="20" name="Рисунок 19"/>
          <p:cNvPicPr/>
          <p:nvPr/>
        </p:nvPicPr>
        <p:blipFill>
          <a:blip r:embed="rId7"/>
          <a:stretch>
            <a:fillRect/>
          </a:stretch>
        </p:blipFill>
        <p:spPr>
          <a:xfrm>
            <a:off x="6314181" y="297240"/>
            <a:ext cx="4857599" cy="6491528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473978" y="-48152"/>
            <a:ext cx="8382002" cy="1569660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800" i="1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Темизация</a:t>
            </a:r>
            <a:br>
              <a:rPr lang="ru-RU" sz="48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ru-RU" sz="48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и анимация</a:t>
            </a:r>
          </a:p>
        </p:txBody>
      </p:sp>
    </p:spTree>
    <p:extLst>
      <p:ext uri="{BB962C8B-B14F-4D97-AF65-F5344CB8AC3E}">
        <p14:creationId xmlns:p14="http://schemas.microsoft.com/office/powerpoint/2010/main" val="33810759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олилиния 15"/>
          <p:cNvSpPr/>
          <p:nvPr/>
        </p:nvSpPr>
        <p:spPr>
          <a:xfrm>
            <a:off x="9444659" y="4448874"/>
            <a:ext cx="2757488" cy="2438415"/>
          </a:xfrm>
          <a:custGeom>
            <a:avLst/>
            <a:gdLst>
              <a:gd name="connsiteX0" fmla="*/ 2757488 w 2757488"/>
              <a:gd name="connsiteY0" fmla="*/ 772901 h 2438415"/>
              <a:gd name="connsiteX1" fmla="*/ 1864859 w 2757488"/>
              <a:gd name="connsiteY1" fmla="*/ 15 h 2438415"/>
              <a:gd name="connsiteX2" fmla="*/ 1331459 w 2757488"/>
              <a:gd name="connsiteY2" fmla="*/ 751129 h 2438415"/>
              <a:gd name="connsiteX3" fmla="*/ 144916 w 2757488"/>
              <a:gd name="connsiteY3" fmla="*/ 609615 h 2438415"/>
              <a:gd name="connsiteX4" fmla="*/ 112259 w 2757488"/>
              <a:gd name="connsiteY4" fmla="*/ 1643758 h 2438415"/>
              <a:gd name="connsiteX5" fmla="*/ 983116 w 2757488"/>
              <a:gd name="connsiteY5" fmla="*/ 2046529 h 2438415"/>
              <a:gd name="connsiteX6" fmla="*/ 1440316 w 2757488"/>
              <a:gd name="connsiteY6" fmla="*/ 2438415 h 2438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57488" h="2438415">
                <a:moveTo>
                  <a:pt x="2757488" y="772901"/>
                </a:moveTo>
                <a:cubicBezTo>
                  <a:pt x="2430009" y="388272"/>
                  <a:pt x="2102530" y="3644"/>
                  <a:pt x="1864859" y="15"/>
                </a:cubicBezTo>
                <a:cubicBezTo>
                  <a:pt x="1627188" y="-3614"/>
                  <a:pt x="1618116" y="649529"/>
                  <a:pt x="1331459" y="751129"/>
                </a:cubicBezTo>
                <a:cubicBezTo>
                  <a:pt x="1044802" y="852729"/>
                  <a:pt x="348116" y="460843"/>
                  <a:pt x="144916" y="609615"/>
                </a:cubicBezTo>
                <a:cubicBezTo>
                  <a:pt x="-58284" y="758386"/>
                  <a:pt x="-27441" y="1404272"/>
                  <a:pt x="112259" y="1643758"/>
                </a:cubicBezTo>
                <a:cubicBezTo>
                  <a:pt x="251959" y="1883244"/>
                  <a:pt x="761773" y="1914086"/>
                  <a:pt x="983116" y="2046529"/>
                </a:cubicBezTo>
                <a:cubicBezTo>
                  <a:pt x="1204459" y="2178972"/>
                  <a:pt x="1367744" y="2349515"/>
                  <a:pt x="1440316" y="2438415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олилиния 16"/>
          <p:cNvSpPr/>
          <p:nvPr/>
        </p:nvSpPr>
        <p:spPr>
          <a:xfrm>
            <a:off x="7569479" y="4282223"/>
            <a:ext cx="4807577" cy="2771719"/>
          </a:xfrm>
          <a:custGeom>
            <a:avLst/>
            <a:gdLst>
              <a:gd name="connsiteX0" fmla="*/ 1737806 w 4165320"/>
              <a:gd name="connsiteY0" fmla="*/ 2586662 h 2586662"/>
              <a:gd name="connsiteX1" fmla="*/ 28749 w 4165320"/>
              <a:gd name="connsiteY1" fmla="*/ 1977062 h 2586662"/>
              <a:gd name="connsiteX2" fmla="*/ 779863 w 4165320"/>
              <a:gd name="connsiteY2" fmla="*/ 1095319 h 2586662"/>
              <a:gd name="connsiteX3" fmla="*/ 2249434 w 4165320"/>
              <a:gd name="connsiteY3" fmla="*/ 1432776 h 2586662"/>
              <a:gd name="connsiteX4" fmla="*/ 2630434 w 4165320"/>
              <a:gd name="connsiteY4" fmla="*/ 540147 h 2586662"/>
              <a:gd name="connsiteX5" fmla="*/ 3261806 w 4165320"/>
              <a:gd name="connsiteY5" fmla="*/ 28519 h 2586662"/>
              <a:gd name="connsiteX6" fmla="*/ 4165320 w 4165320"/>
              <a:gd name="connsiteY6" fmla="*/ 1389233 h 2586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5320" h="2586662">
                <a:moveTo>
                  <a:pt x="1737806" y="2586662"/>
                </a:moveTo>
                <a:cubicBezTo>
                  <a:pt x="963106" y="2406140"/>
                  <a:pt x="188406" y="2225619"/>
                  <a:pt x="28749" y="1977062"/>
                </a:cubicBezTo>
                <a:cubicBezTo>
                  <a:pt x="-130908" y="1728505"/>
                  <a:pt x="409749" y="1186033"/>
                  <a:pt x="779863" y="1095319"/>
                </a:cubicBezTo>
                <a:cubicBezTo>
                  <a:pt x="1149977" y="1004605"/>
                  <a:pt x="1941005" y="1525305"/>
                  <a:pt x="2249434" y="1432776"/>
                </a:cubicBezTo>
                <a:cubicBezTo>
                  <a:pt x="2557863" y="1340247"/>
                  <a:pt x="2461705" y="774190"/>
                  <a:pt x="2630434" y="540147"/>
                </a:cubicBezTo>
                <a:cubicBezTo>
                  <a:pt x="2799163" y="306104"/>
                  <a:pt x="3005992" y="-112995"/>
                  <a:pt x="3261806" y="28519"/>
                </a:cubicBezTo>
                <a:cubicBezTo>
                  <a:pt x="3517620" y="170033"/>
                  <a:pt x="3922206" y="1127976"/>
                  <a:pt x="4165320" y="1389233"/>
                </a:cubicBezTo>
              </a:path>
            </a:pathLst>
          </a:custGeom>
          <a:noFill/>
          <a:ln w="127000">
            <a:solidFill>
              <a:schemeClr val="bg1">
                <a:alpha val="6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0" y="-209979"/>
            <a:ext cx="1435269" cy="157348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3689" y="1283193"/>
            <a:ext cx="262151" cy="329213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794" y="1447799"/>
            <a:ext cx="262151" cy="329213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12405"/>
            <a:ext cx="262151" cy="329213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588" y="1327396"/>
            <a:ext cx="262151" cy="329213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4659" y="-50100"/>
            <a:ext cx="2747341" cy="816427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75000"/>
                <a:alpha val="99000"/>
              </a:schemeClr>
            </a:outerShdw>
          </a:effectLst>
        </p:spPr>
      </p:pic>
      <p:sp>
        <p:nvSpPr>
          <p:cNvPr id="20" name="TextBox 19"/>
          <p:cNvSpPr txBox="1"/>
          <p:nvPr/>
        </p:nvSpPr>
        <p:spPr>
          <a:xfrm>
            <a:off x="1513112" y="427754"/>
            <a:ext cx="8882172" cy="830997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8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Использованные технологии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69112" y="1468250"/>
            <a:ext cx="2945688" cy="1323439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bg1">
                <a:lumMod val="85000"/>
                <a:alpha val="7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ru-RU" sz="2400" b="1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🐹</a:t>
            </a:r>
          </a:p>
          <a:p>
            <a:pPr algn="ctr"/>
            <a:r>
              <a:rPr lang="en-US" sz="2400" b="1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Jetpack Compose</a:t>
            </a:r>
            <a:endParaRPr lang="ru-RU" sz="2400" b="1" i="0" u="none" strike="noStrike" cap="none" dirty="0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algn="ctr"/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Декларативный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UI-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фреймворк</a:t>
            </a:r>
            <a:endParaRPr lang="ru-RU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2841654" y="3151234"/>
            <a:ext cx="2935730" cy="1369606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bg1">
                <a:lumMod val="85000"/>
                <a:alpha val="7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🐶</a:t>
            </a:r>
          </a:p>
          <a:p>
            <a:pPr algn="ctr"/>
            <a:r>
              <a:rPr lang="en-US" sz="2400" b="1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Kotlin</a:t>
            </a:r>
            <a:r>
              <a:rPr lang="en-US" sz="2400" b="1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2400" b="1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Coroutines</a:t>
            </a:r>
            <a:r>
              <a:rPr lang="en-US" sz="2400" b="1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endParaRPr lang="ru-RU" sz="2400" b="1" i="0" u="none" strike="noStrike" cap="none" dirty="0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algn="ctr"/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Асинхронное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программирование</a:t>
            </a:r>
            <a:endParaRPr lang="ru-RU" sz="1600" dirty="0"/>
          </a:p>
        </p:txBody>
      </p:sp>
      <p:sp>
        <p:nvSpPr>
          <p:cNvPr id="22" name="TextBox 21"/>
          <p:cNvSpPr txBox="1"/>
          <p:nvPr/>
        </p:nvSpPr>
        <p:spPr>
          <a:xfrm>
            <a:off x="1192593" y="5009495"/>
            <a:ext cx="2935730" cy="1323439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bg1">
                <a:lumMod val="85000"/>
                <a:alpha val="7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🐼</a:t>
            </a:r>
          </a:p>
          <a:p>
            <a:pPr algn="ctr"/>
            <a:r>
              <a:rPr lang="en-US" sz="2400" b="1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DataStore</a:t>
            </a:r>
            <a:r>
              <a:rPr lang="en-US" sz="2400" b="1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endParaRPr lang="ru-RU" sz="2400" b="1" i="0" u="none" strike="noStrike" cap="none" dirty="0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algn="ctr"/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Хранение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настроек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приложения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(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тема</a:t>
            </a:r>
            <a:r>
              <a:rPr lang="ru-RU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)</a:t>
            </a:r>
            <a:endParaRPr lang="ru-RU" sz="1600" dirty="0"/>
          </a:p>
        </p:txBody>
      </p:sp>
      <p:sp>
        <p:nvSpPr>
          <p:cNvPr id="23" name="TextBox 22"/>
          <p:cNvSpPr txBox="1"/>
          <p:nvPr/>
        </p:nvSpPr>
        <p:spPr>
          <a:xfrm>
            <a:off x="4806545" y="1471423"/>
            <a:ext cx="2935730" cy="1317173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bg1">
                <a:lumMod val="85000"/>
                <a:alpha val="7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🐻</a:t>
            </a:r>
          </a:p>
          <a:p>
            <a:pPr algn="ctr"/>
            <a:r>
              <a:rPr lang="en-US" sz="2400" b="1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Room </a:t>
            </a:r>
            <a:endParaRPr lang="ru-RU" sz="2400" b="1" i="0" u="none" strike="noStrike" cap="none" dirty="0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algn="ctr"/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Библиотека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для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локальной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базы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данных</a:t>
            </a:r>
            <a:endParaRPr lang="ru-RU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4806545" y="5062302"/>
            <a:ext cx="2935730" cy="1323439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bg1">
                <a:lumMod val="85000"/>
                <a:alpha val="7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🐨</a:t>
            </a:r>
          </a:p>
          <a:p>
            <a:pPr algn="ctr"/>
            <a:r>
              <a:rPr lang="en-US" sz="24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http </a:t>
            </a:r>
          </a:p>
          <a:p>
            <a:pPr algn="ctr"/>
            <a:r>
              <a:rPr lang="ru-RU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Создание запроса на сервер для вывода цитат </a:t>
            </a:r>
            <a:endParaRPr lang="ru-RU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8287442" y="1468250"/>
            <a:ext cx="2935730" cy="1369606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bg1">
                <a:lumMod val="85000"/>
                <a:alpha val="7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🐱</a:t>
            </a:r>
          </a:p>
          <a:p>
            <a:pPr algn="ctr"/>
            <a:r>
              <a:rPr lang="en-US" sz="2400" b="1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Hilt </a:t>
            </a:r>
            <a:endParaRPr lang="ru-RU" sz="2400" b="1" i="0" u="none" strike="noStrike" cap="none" dirty="0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algn="ctr"/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Фреймворк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для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внедрения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зависимостей</a:t>
            </a:r>
            <a:endParaRPr lang="ru-RU" sz="1600" dirty="0"/>
          </a:p>
        </p:txBody>
      </p:sp>
      <p:sp>
        <p:nvSpPr>
          <p:cNvPr id="26" name="TextBox 25"/>
          <p:cNvSpPr txBox="1"/>
          <p:nvPr/>
        </p:nvSpPr>
        <p:spPr>
          <a:xfrm>
            <a:off x="6563409" y="3151233"/>
            <a:ext cx="2935730" cy="1369606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bg1">
                <a:lumMod val="85000"/>
                <a:alpha val="7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🐰</a:t>
            </a:r>
          </a:p>
          <a:p>
            <a:pPr algn="ctr"/>
            <a:r>
              <a:rPr lang="en-US" sz="2400" b="1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Flow </a:t>
            </a:r>
            <a:endParaRPr lang="ru-RU" sz="2400" b="1" i="0" u="none" strike="noStrike" cap="none" dirty="0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algn="ctr"/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Реактивное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программирование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для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UI</a:t>
            </a:r>
            <a:endParaRPr lang="ru-RU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8449484" y="5089882"/>
            <a:ext cx="2935730" cy="1323439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bg1">
                <a:lumMod val="85000"/>
                <a:alpha val="7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🐭</a:t>
            </a:r>
          </a:p>
          <a:p>
            <a:pPr algn="ctr"/>
            <a:r>
              <a:rPr lang="en-US" sz="2400" b="1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MediaPlayer</a:t>
            </a:r>
            <a:r>
              <a:rPr lang="en-US" sz="24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</a:p>
          <a:p>
            <a:pPr algn="ctr"/>
            <a:r>
              <a:rPr lang="ru-RU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Фоновая музыка</a:t>
            </a:r>
          </a:p>
          <a:p>
            <a:pPr algn="ctr"/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3109285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-689427" y="-272143"/>
            <a:ext cx="2779484" cy="1427525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вал 3"/>
          <p:cNvSpPr/>
          <p:nvPr/>
        </p:nvSpPr>
        <p:spPr>
          <a:xfrm>
            <a:off x="-689428" y="232929"/>
            <a:ext cx="2000919" cy="1862954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2986" y="1155383"/>
            <a:ext cx="1949900" cy="121559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017" y="528532"/>
            <a:ext cx="1113897" cy="786767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038" y="1131565"/>
            <a:ext cx="912454" cy="644484"/>
          </a:xfrm>
          <a:prstGeom prst="rect">
            <a:avLst/>
          </a:prstGeom>
        </p:spPr>
      </p:pic>
      <p:sp>
        <p:nvSpPr>
          <p:cNvPr id="2" name="Полилиния 1"/>
          <p:cNvSpPr/>
          <p:nvPr/>
        </p:nvSpPr>
        <p:spPr>
          <a:xfrm>
            <a:off x="0" y="-31161"/>
            <a:ext cx="2244727" cy="2267225"/>
          </a:xfrm>
          <a:custGeom>
            <a:avLst/>
            <a:gdLst>
              <a:gd name="connsiteX0" fmla="*/ 1426029 w 1870986"/>
              <a:gd name="connsiteY0" fmla="*/ 0 h 2267225"/>
              <a:gd name="connsiteX1" fmla="*/ 1861458 w 1870986"/>
              <a:gd name="connsiteY1" fmla="*/ 489858 h 2267225"/>
              <a:gd name="connsiteX2" fmla="*/ 1055915 w 1870986"/>
              <a:gd name="connsiteY2" fmla="*/ 805543 h 2267225"/>
              <a:gd name="connsiteX3" fmla="*/ 1730829 w 1870986"/>
              <a:gd name="connsiteY3" fmla="*/ 1436915 h 2267225"/>
              <a:gd name="connsiteX4" fmla="*/ 511629 w 1870986"/>
              <a:gd name="connsiteY4" fmla="*/ 2264229 h 2267225"/>
              <a:gd name="connsiteX5" fmla="*/ 0 w 1870986"/>
              <a:gd name="connsiteY5" fmla="*/ 1719943 h 2267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0986" h="2267225">
                <a:moveTo>
                  <a:pt x="1426029" y="0"/>
                </a:moveTo>
                <a:cubicBezTo>
                  <a:pt x="1674586" y="177800"/>
                  <a:pt x="1923144" y="355601"/>
                  <a:pt x="1861458" y="489858"/>
                </a:cubicBezTo>
                <a:cubicBezTo>
                  <a:pt x="1799772" y="624115"/>
                  <a:pt x="1077686" y="647700"/>
                  <a:pt x="1055915" y="805543"/>
                </a:cubicBezTo>
                <a:cubicBezTo>
                  <a:pt x="1034144" y="963386"/>
                  <a:pt x="1821543" y="1193801"/>
                  <a:pt x="1730829" y="1436915"/>
                </a:cubicBezTo>
                <a:cubicBezTo>
                  <a:pt x="1640115" y="1680029"/>
                  <a:pt x="800100" y="2217058"/>
                  <a:pt x="511629" y="2264229"/>
                </a:cubicBezTo>
                <a:cubicBezTo>
                  <a:pt x="223158" y="2311400"/>
                  <a:pt x="83457" y="1787072"/>
                  <a:pt x="0" y="1719943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олилиния 15"/>
          <p:cNvSpPr/>
          <p:nvPr/>
        </p:nvSpPr>
        <p:spPr>
          <a:xfrm>
            <a:off x="9412741" y="4463128"/>
            <a:ext cx="2757488" cy="2438415"/>
          </a:xfrm>
          <a:custGeom>
            <a:avLst/>
            <a:gdLst>
              <a:gd name="connsiteX0" fmla="*/ 2757488 w 2757488"/>
              <a:gd name="connsiteY0" fmla="*/ 772901 h 2438415"/>
              <a:gd name="connsiteX1" fmla="*/ 1864859 w 2757488"/>
              <a:gd name="connsiteY1" fmla="*/ 15 h 2438415"/>
              <a:gd name="connsiteX2" fmla="*/ 1331459 w 2757488"/>
              <a:gd name="connsiteY2" fmla="*/ 751129 h 2438415"/>
              <a:gd name="connsiteX3" fmla="*/ 144916 w 2757488"/>
              <a:gd name="connsiteY3" fmla="*/ 609615 h 2438415"/>
              <a:gd name="connsiteX4" fmla="*/ 112259 w 2757488"/>
              <a:gd name="connsiteY4" fmla="*/ 1643758 h 2438415"/>
              <a:gd name="connsiteX5" fmla="*/ 983116 w 2757488"/>
              <a:gd name="connsiteY5" fmla="*/ 2046529 h 2438415"/>
              <a:gd name="connsiteX6" fmla="*/ 1440316 w 2757488"/>
              <a:gd name="connsiteY6" fmla="*/ 2438415 h 2438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57488" h="2438415">
                <a:moveTo>
                  <a:pt x="2757488" y="772901"/>
                </a:moveTo>
                <a:cubicBezTo>
                  <a:pt x="2430009" y="388272"/>
                  <a:pt x="2102530" y="3644"/>
                  <a:pt x="1864859" y="15"/>
                </a:cubicBezTo>
                <a:cubicBezTo>
                  <a:pt x="1627188" y="-3614"/>
                  <a:pt x="1618116" y="649529"/>
                  <a:pt x="1331459" y="751129"/>
                </a:cubicBezTo>
                <a:cubicBezTo>
                  <a:pt x="1044802" y="852729"/>
                  <a:pt x="348116" y="460843"/>
                  <a:pt x="144916" y="609615"/>
                </a:cubicBezTo>
                <a:cubicBezTo>
                  <a:pt x="-58284" y="758386"/>
                  <a:pt x="-27441" y="1404272"/>
                  <a:pt x="112259" y="1643758"/>
                </a:cubicBezTo>
                <a:cubicBezTo>
                  <a:pt x="251959" y="1883244"/>
                  <a:pt x="761773" y="1914086"/>
                  <a:pt x="983116" y="2046529"/>
                </a:cubicBezTo>
                <a:cubicBezTo>
                  <a:pt x="1204459" y="2178972"/>
                  <a:pt x="1367744" y="2349515"/>
                  <a:pt x="1440316" y="2438415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олилиния 16"/>
          <p:cNvSpPr/>
          <p:nvPr/>
        </p:nvSpPr>
        <p:spPr>
          <a:xfrm>
            <a:off x="7569479" y="4282223"/>
            <a:ext cx="4807577" cy="2771719"/>
          </a:xfrm>
          <a:custGeom>
            <a:avLst/>
            <a:gdLst>
              <a:gd name="connsiteX0" fmla="*/ 1737806 w 4165320"/>
              <a:gd name="connsiteY0" fmla="*/ 2586662 h 2586662"/>
              <a:gd name="connsiteX1" fmla="*/ 28749 w 4165320"/>
              <a:gd name="connsiteY1" fmla="*/ 1977062 h 2586662"/>
              <a:gd name="connsiteX2" fmla="*/ 779863 w 4165320"/>
              <a:gd name="connsiteY2" fmla="*/ 1095319 h 2586662"/>
              <a:gd name="connsiteX3" fmla="*/ 2249434 w 4165320"/>
              <a:gd name="connsiteY3" fmla="*/ 1432776 h 2586662"/>
              <a:gd name="connsiteX4" fmla="*/ 2630434 w 4165320"/>
              <a:gd name="connsiteY4" fmla="*/ 540147 h 2586662"/>
              <a:gd name="connsiteX5" fmla="*/ 3261806 w 4165320"/>
              <a:gd name="connsiteY5" fmla="*/ 28519 h 2586662"/>
              <a:gd name="connsiteX6" fmla="*/ 4165320 w 4165320"/>
              <a:gd name="connsiteY6" fmla="*/ 1389233 h 2586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5320" h="2586662">
                <a:moveTo>
                  <a:pt x="1737806" y="2586662"/>
                </a:moveTo>
                <a:cubicBezTo>
                  <a:pt x="963106" y="2406140"/>
                  <a:pt x="188406" y="2225619"/>
                  <a:pt x="28749" y="1977062"/>
                </a:cubicBezTo>
                <a:cubicBezTo>
                  <a:pt x="-130908" y="1728505"/>
                  <a:pt x="409749" y="1186033"/>
                  <a:pt x="779863" y="1095319"/>
                </a:cubicBezTo>
                <a:cubicBezTo>
                  <a:pt x="1149977" y="1004605"/>
                  <a:pt x="1941005" y="1525305"/>
                  <a:pt x="2249434" y="1432776"/>
                </a:cubicBezTo>
                <a:cubicBezTo>
                  <a:pt x="2557863" y="1340247"/>
                  <a:pt x="2461705" y="774190"/>
                  <a:pt x="2630434" y="540147"/>
                </a:cubicBezTo>
                <a:cubicBezTo>
                  <a:pt x="2799163" y="306104"/>
                  <a:pt x="3005992" y="-112995"/>
                  <a:pt x="3261806" y="28519"/>
                </a:cubicBezTo>
                <a:cubicBezTo>
                  <a:pt x="3517620" y="170033"/>
                  <a:pt x="3922206" y="1127976"/>
                  <a:pt x="4165320" y="1389233"/>
                </a:cubicBezTo>
              </a:path>
            </a:pathLst>
          </a:custGeom>
          <a:noFill/>
          <a:ln w="127000">
            <a:solidFill>
              <a:schemeClr val="bg1">
                <a:alpha val="6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" name="Рисунок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4659" y="-50100"/>
            <a:ext cx="2747341" cy="816427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75000"/>
                <a:alpha val="99000"/>
              </a:schemeClr>
            </a:outerShdw>
          </a:effectLst>
        </p:spPr>
      </p:pic>
      <p:pic>
        <p:nvPicPr>
          <p:cNvPr id="21" name="Рисунок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1423" y="652767"/>
            <a:ext cx="2724108" cy="605357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3" name="TextBox 22"/>
          <p:cNvSpPr txBox="1"/>
          <p:nvPr/>
        </p:nvSpPr>
        <p:spPr>
          <a:xfrm>
            <a:off x="552475" y="2016975"/>
            <a:ext cx="7190980" cy="3046988"/>
          </a:xfrm>
          <a:prstGeom prst="rect">
            <a:avLst/>
          </a:prstGeom>
          <a:solidFill>
            <a:srgbClr val="F6F1F1"/>
          </a:solidFill>
          <a:ln w="79375" cap="rnd" cmpd="thinThick">
            <a:solidFill>
              <a:schemeClr val="bg1">
                <a:lumMod val="95000"/>
                <a:alpha val="9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just"/>
            <a:r>
              <a:rPr lang="ru-RU" sz="2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Petty</a:t>
            </a:r>
            <a:r>
              <a:rPr lang="ru-RU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u-RU" sz="2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Clicker</a:t>
            </a:r>
            <a:r>
              <a:rPr lang="ru-RU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u-RU" sz="2400" i="1" dirty="0">
                <a:latin typeface="Cambria" panose="02040503050406030204" pitchFamily="18" charset="0"/>
                <a:ea typeface="Cambria" panose="02040503050406030204" pitchFamily="18" charset="0"/>
              </a:rPr>
              <a:t>— </a:t>
            </a:r>
            <a:r>
              <a:rPr lang="ru-RU" sz="24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это мобильное </a:t>
            </a:r>
            <a:r>
              <a:rPr lang="ru-RU" sz="2400" i="1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Android</a:t>
            </a:r>
            <a:r>
              <a:rPr lang="ru-RU" sz="24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-приложение</a:t>
            </a:r>
            <a:r>
              <a:rPr lang="ru-RU" sz="24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в жанре </a:t>
            </a:r>
            <a:r>
              <a:rPr lang="ru-RU" sz="2400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idle</a:t>
            </a:r>
            <a:r>
              <a:rPr lang="ru-RU" sz="24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/</a:t>
            </a:r>
            <a:r>
              <a:rPr lang="ru-RU" sz="2400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clicker</a:t>
            </a:r>
            <a:r>
              <a:rPr lang="ru-RU" sz="24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Пользователь зарабатывает клики, которые затем может тратить на покупку различных питомцев. В приложении предусмотрены разные категории питомцев (обычные, экзотические, фантастические, легендарные), </a:t>
            </a:r>
            <a:r>
              <a:rPr lang="ru-RU" sz="2400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автокликер</a:t>
            </a:r>
            <a:r>
              <a:rPr lang="ru-RU" sz="24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а также возможность называть питомцев и просматривать коллекцию.</a:t>
            </a:r>
          </a:p>
        </p:txBody>
      </p:sp>
      <p:sp>
        <p:nvSpPr>
          <p:cNvPr id="25" name="Прямоугольник 24"/>
          <p:cNvSpPr/>
          <p:nvPr/>
        </p:nvSpPr>
        <p:spPr>
          <a:xfrm>
            <a:off x="2331283" y="441619"/>
            <a:ext cx="5223671" cy="1015663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75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Petty Clicker</a:t>
            </a:r>
            <a:endParaRPr lang="ru-RU" sz="1050" dirty="0">
              <a:solidFill>
                <a:srgbClr val="9D725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3893" y="1332470"/>
            <a:ext cx="87716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54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🐱</a:t>
            </a:r>
          </a:p>
        </p:txBody>
      </p:sp>
    </p:spTree>
    <p:extLst>
      <p:ext uri="{BB962C8B-B14F-4D97-AF65-F5344CB8AC3E}">
        <p14:creationId xmlns:p14="http://schemas.microsoft.com/office/powerpoint/2010/main" val="26203332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олилиния 15"/>
          <p:cNvSpPr/>
          <p:nvPr/>
        </p:nvSpPr>
        <p:spPr>
          <a:xfrm>
            <a:off x="9444659" y="4448874"/>
            <a:ext cx="2757488" cy="2438415"/>
          </a:xfrm>
          <a:custGeom>
            <a:avLst/>
            <a:gdLst>
              <a:gd name="connsiteX0" fmla="*/ 2757488 w 2757488"/>
              <a:gd name="connsiteY0" fmla="*/ 772901 h 2438415"/>
              <a:gd name="connsiteX1" fmla="*/ 1864859 w 2757488"/>
              <a:gd name="connsiteY1" fmla="*/ 15 h 2438415"/>
              <a:gd name="connsiteX2" fmla="*/ 1331459 w 2757488"/>
              <a:gd name="connsiteY2" fmla="*/ 751129 h 2438415"/>
              <a:gd name="connsiteX3" fmla="*/ 144916 w 2757488"/>
              <a:gd name="connsiteY3" fmla="*/ 609615 h 2438415"/>
              <a:gd name="connsiteX4" fmla="*/ 112259 w 2757488"/>
              <a:gd name="connsiteY4" fmla="*/ 1643758 h 2438415"/>
              <a:gd name="connsiteX5" fmla="*/ 983116 w 2757488"/>
              <a:gd name="connsiteY5" fmla="*/ 2046529 h 2438415"/>
              <a:gd name="connsiteX6" fmla="*/ 1440316 w 2757488"/>
              <a:gd name="connsiteY6" fmla="*/ 2438415 h 2438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57488" h="2438415">
                <a:moveTo>
                  <a:pt x="2757488" y="772901"/>
                </a:moveTo>
                <a:cubicBezTo>
                  <a:pt x="2430009" y="388272"/>
                  <a:pt x="2102530" y="3644"/>
                  <a:pt x="1864859" y="15"/>
                </a:cubicBezTo>
                <a:cubicBezTo>
                  <a:pt x="1627188" y="-3614"/>
                  <a:pt x="1618116" y="649529"/>
                  <a:pt x="1331459" y="751129"/>
                </a:cubicBezTo>
                <a:cubicBezTo>
                  <a:pt x="1044802" y="852729"/>
                  <a:pt x="348116" y="460843"/>
                  <a:pt x="144916" y="609615"/>
                </a:cubicBezTo>
                <a:cubicBezTo>
                  <a:pt x="-58284" y="758386"/>
                  <a:pt x="-27441" y="1404272"/>
                  <a:pt x="112259" y="1643758"/>
                </a:cubicBezTo>
                <a:cubicBezTo>
                  <a:pt x="251959" y="1883244"/>
                  <a:pt x="761773" y="1914086"/>
                  <a:pt x="983116" y="2046529"/>
                </a:cubicBezTo>
                <a:cubicBezTo>
                  <a:pt x="1204459" y="2178972"/>
                  <a:pt x="1367744" y="2349515"/>
                  <a:pt x="1440316" y="2438415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олилиния 16"/>
          <p:cNvSpPr/>
          <p:nvPr/>
        </p:nvSpPr>
        <p:spPr>
          <a:xfrm>
            <a:off x="7569479" y="4282223"/>
            <a:ext cx="4807577" cy="2771719"/>
          </a:xfrm>
          <a:custGeom>
            <a:avLst/>
            <a:gdLst>
              <a:gd name="connsiteX0" fmla="*/ 1737806 w 4165320"/>
              <a:gd name="connsiteY0" fmla="*/ 2586662 h 2586662"/>
              <a:gd name="connsiteX1" fmla="*/ 28749 w 4165320"/>
              <a:gd name="connsiteY1" fmla="*/ 1977062 h 2586662"/>
              <a:gd name="connsiteX2" fmla="*/ 779863 w 4165320"/>
              <a:gd name="connsiteY2" fmla="*/ 1095319 h 2586662"/>
              <a:gd name="connsiteX3" fmla="*/ 2249434 w 4165320"/>
              <a:gd name="connsiteY3" fmla="*/ 1432776 h 2586662"/>
              <a:gd name="connsiteX4" fmla="*/ 2630434 w 4165320"/>
              <a:gd name="connsiteY4" fmla="*/ 540147 h 2586662"/>
              <a:gd name="connsiteX5" fmla="*/ 3261806 w 4165320"/>
              <a:gd name="connsiteY5" fmla="*/ 28519 h 2586662"/>
              <a:gd name="connsiteX6" fmla="*/ 4165320 w 4165320"/>
              <a:gd name="connsiteY6" fmla="*/ 1389233 h 2586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5320" h="2586662">
                <a:moveTo>
                  <a:pt x="1737806" y="2586662"/>
                </a:moveTo>
                <a:cubicBezTo>
                  <a:pt x="963106" y="2406140"/>
                  <a:pt x="188406" y="2225619"/>
                  <a:pt x="28749" y="1977062"/>
                </a:cubicBezTo>
                <a:cubicBezTo>
                  <a:pt x="-130908" y="1728505"/>
                  <a:pt x="409749" y="1186033"/>
                  <a:pt x="779863" y="1095319"/>
                </a:cubicBezTo>
                <a:cubicBezTo>
                  <a:pt x="1149977" y="1004605"/>
                  <a:pt x="1941005" y="1525305"/>
                  <a:pt x="2249434" y="1432776"/>
                </a:cubicBezTo>
                <a:cubicBezTo>
                  <a:pt x="2557863" y="1340247"/>
                  <a:pt x="2461705" y="774190"/>
                  <a:pt x="2630434" y="540147"/>
                </a:cubicBezTo>
                <a:cubicBezTo>
                  <a:pt x="2799163" y="306104"/>
                  <a:pt x="3005992" y="-112995"/>
                  <a:pt x="3261806" y="28519"/>
                </a:cubicBezTo>
                <a:cubicBezTo>
                  <a:pt x="3517620" y="170033"/>
                  <a:pt x="3922206" y="1127976"/>
                  <a:pt x="4165320" y="1389233"/>
                </a:cubicBezTo>
              </a:path>
            </a:pathLst>
          </a:custGeom>
          <a:noFill/>
          <a:ln w="127000">
            <a:solidFill>
              <a:schemeClr val="bg1">
                <a:alpha val="6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0" y="-209979"/>
            <a:ext cx="1435269" cy="157348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3689" y="1283193"/>
            <a:ext cx="262151" cy="329213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794" y="1447799"/>
            <a:ext cx="262151" cy="329213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12405"/>
            <a:ext cx="262151" cy="329213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588" y="1327396"/>
            <a:ext cx="262151" cy="329213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4659" y="-50100"/>
            <a:ext cx="2747341" cy="816427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75000"/>
                <a:alpha val="99000"/>
              </a:schemeClr>
            </a:outerShdw>
          </a:effectLst>
        </p:spPr>
      </p:pic>
      <p:sp>
        <p:nvSpPr>
          <p:cNvPr id="20" name="TextBox 19"/>
          <p:cNvSpPr txBox="1"/>
          <p:nvPr/>
        </p:nvSpPr>
        <p:spPr>
          <a:xfrm>
            <a:off x="1513111" y="427754"/>
            <a:ext cx="9113179" cy="830997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8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Использованные технологии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16575" y="1477673"/>
            <a:ext cx="2945688" cy="1323439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bg1">
                <a:lumMod val="85000"/>
                <a:alpha val="7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ru-RU" sz="2400" b="1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🐹</a:t>
            </a:r>
          </a:p>
          <a:p>
            <a:pPr algn="ctr"/>
            <a:r>
              <a:rPr lang="en-US" sz="2400" b="1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Jetpack Compose</a:t>
            </a:r>
            <a:endParaRPr lang="ru-RU" sz="2400" b="1" i="0" u="none" strike="noStrike" cap="none" dirty="0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algn="ctr"/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Декларативный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UI-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фреймворк</a:t>
            </a:r>
            <a:endParaRPr lang="ru-RU" sz="1600" dirty="0"/>
          </a:p>
        </p:txBody>
      </p:sp>
      <p:sp>
        <p:nvSpPr>
          <p:cNvPr id="2" name="Стрелка вправо 1"/>
          <p:cNvSpPr/>
          <p:nvPr/>
        </p:nvSpPr>
        <p:spPr>
          <a:xfrm>
            <a:off x="3792352" y="1270464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4942989" y="1167769"/>
            <a:ext cx="22828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u="sng" dirty="0" err="1">
                <a:solidFill>
                  <a:srgbClr val="9D7255"/>
                </a:solidFill>
                <a:latin typeface="Arial Black" panose="020B0A04020102020204" pitchFamily="34" charset="0"/>
              </a:rPr>
              <a:t>MainActivity.kt</a:t>
            </a:r>
            <a:endParaRPr lang="ru-RU" sz="2000" u="sng" dirty="0">
              <a:solidFill>
                <a:srgbClr val="9D7255"/>
              </a:solidFill>
              <a:latin typeface="Arial Black" panose="020B0A04020102020204" pitchFamily="34" charset="0"/>
            </a:endParaRPr>
          </a:p>
        </p:txBody>
      </p:sp>
      <p:sp>
        <p:nvSpPr>
          <p:cNvPr id="28" name="Стрелка вправо 27"/>
          <p:cNvSpPr/>
          <p:nvPr/>
        </p:nvSpPr>
        <p:spPr>
          <a:xfrm>
            <a:off x="3792351" y="1726095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Стрелка вправо 28"/>
          <p:cNvSpPr/>
          <p:nvPr/>
        </p:nvSpPr>
        <p:spPr>
          <a:xfrm>
            <a:off x="3792351" y="2139155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Стрелка вправо 29"/>
          <p:cNvSpPr/>
          <p:nvPr/>
        </p:nvSpPr>
        <p:spPr>
          <a:xfrm>
            <a:off x="3792351" y="2737495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4906686" y="1623865"/>
            <a:ext cx="195585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u="sng" dirty="0" err="1">
                <a:solidFill>
                  <a:srgbClr val="9D7255"/>
                </a:solidFill>
                <a:latin typeface="Arial Black" panose="020B0A04020102020204" pitchFamily="34" charset="0"/>
              </a:rPr>
              <a:t>LkActivity.kt</a:t>
            </a:r>
            <a:endParaRPr lang="ru-RU" sz="2000" u="sng" dirty="0">
              <a:solidFill>
                <a:srgbClr val="9D7255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4906686" y="2003135"/>
            <a:ext cx="222563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u="sng" dirty="0" err="1">
                <a:solidFill>
                  <a:srgbClr val="9D7255"/>
                </a:solidFill>
                <a:latin typeface="Arial Black" panose="020B0A04020102020204" pitchFamily="34" charset="0"/>
              </a:rPr>
              <a:t>PurchasedImagesActivity.kt</a:t>
            </a:r>
            <a:endParaRPr lang="ru-RU" sz="2000" u="sng" dirty="0">
              <a:solidFill>
                <a:srgbClr val="9D7255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4906686" y="2660116"/>
            <a:ext cx="151881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u="sng" dirty="0" err="1">
                <a:solidFill>
                  <a:srgbClr val="9D7255"/>
                </a:solidFill>
                <a:latin typeface="Arial Black" panose="020B0A04020102020204" pitchFamily="34" charset="0"/>
              </a:rPr>
              <a:t>Theme.kt</a:t>
            </a:r>
            <a:endParaRPr lang="ru-RU" sz="2000" u="sng" dirty="0">
              <a:solidFill>
                <a:srgbClr val="9D7255"/>
              </a:solidFill>
              <a:latin typeface="Arial Black" panose="020B0A04020102020204" pitchFamily="34" charset="0"/>
            </a:endParaRPr>
          </a:p>
        </p:txBody>
      </p:sp>
      <p:pic>
        <p:nvPicPr>
          <p:cNvPr id="31" name="Рисунок 30"/>
          <p:cNvPicPr/>
          <p:nvPr/>
        </p:nvPicPr>
        <p:blipFill>
          <a:blip r:embed="rId5"/>
          <a:stretch>
            <a:fillRect/>
          </a:stretch>
        </p:blipFill>
        <p:spPr>
          <a:xfrm>
            <a:off x="705999" y="3251307"/>
            <a:ext cx="5940425" cy="2966613"/>
          </a:xfrm>
          <a:prstGeom prst="rect">
            <a:avLst/>
          </a:prstGeom>
        </p:spPr>
      </p:pic>
      <p:pic>
        <p:nvPicPr>
          <p:cNvPr id="32" name="Рисунок 31"/>
          <p:cNvPicPr/>
          <p:nvPr/>
        </p:nvPicPr>
        <p:blipFill>
          <a:blip r:embed="rId6"/>
          <a:stretch>
            <a:fillRect/>
          </a:stretch>
        </p:blipFill>
        <p:spPr>
          <a:xfrm>
            <a:off x="7225858" y="1330964"/>
            <a:ext cx="4851391" cy="522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244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олилиния 15"/>
          <p:cNvSpPr/>
          <p:nvPr/>
        </p:nvSpPr>
        <p:spPr>
          <a:xfrm>
            <a:off x="9444659" y="4448874"/>
            <a:ext cx="2757488" cy="2438415"/>
          </a:xfrm>
          <a:custGeom>
            <a:avLst/>
            <a:gdLst>
              <a:gd name="connsiteX0" fmla="*/ 2757488 w 2757488"/>
              <a:gd name="connsiteY0" fmla="*/ 772901 h 2438415"/>
              <a:gd name="connsiteX1" fmla="*/ 1864859 w 2757488"/>
              <a:gd name="connsiteY1" fmla="*/ 15 h 2438415"/>
              <a:gd name="connsiteX2" fmla="*/ 1331459 w 2757488"/>
              <a:gd name="connsiteY2" fmla="*/ 751129 h 2438415"/>
              <a:gd name="connsiteX3" fmla="*/ 144916 w 2757488"/>
              <a:gd name="connsiteY3" fmla="*/ 609615 h 2438415"/>
              <a:gd name="connsiteX4" fmla="*/ 112259 w 2757488"/>
              <a:gd name="connsiteY4" fmla="*/ 1643758 h 2438415"/>
              <a:gd name="connsiteX5" fmla="*/ 983116 w 2757488"/>
              <a:gd name="connsiteY5" fmla="*/ 2046529 h 2438415"/>
              <a:gd name="connsiteX6" fmla="*/ 1440316 w 2757488"/>
              <a:gd name="connsiteY6" fmla="*/ 2438415 h 2438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57488" h="2438415">
                <a:moveTo>
                  <a:pt x="2757488" y="772901"/>
                </a:moveTo>
                <a:cubicBezTo>
                  <a:pt x="2430009" y="388272"/>
                  <a:pt x="2102530" y="3644"/>
                  <a:pt x="1864859" y="15"/>
                </a:cubicBezTo>
                <a:cubicBezTo>
                  <a:pt x="1627188" y="-3614"/>
                  <a:pt x="1618116" y="649529"/>
                  <a:pt x="1331459" y="751129"/>
                </a:cubicBezTo>
                <a:cubicBezTo>
                  <a:pt x="1044802" y="852729"/>
                  <a:pt x="348116" y="460843"/>
                  <a:pt x="144916" y="609615"/>
                </a:cubicBezTo>
                <a:cubicBezTo>
                  <a:pt x="-58284" y="758386"/>
                  <a:pt x="-27441" y="1404272"/>
                  <a:pt x="112259" y="1643758"/>
                </a:cubicBezTo>
                <a:cubicBezTo>
                  <a:pt x="251959" y="1883244"/>
                  <a:pt x="761773" y="1914086"/>
                  <a:pt x="983116" y="2046529"/>
                </a:cubicBezTo>
                <a:cubicBezTo>
                  <a:pt x="1204459" y="2178972"/>
                  <a:pt x="1367744" y="2349515"/>
                  <a:pt x="1440316" y="2438415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олилиния 16"/>
          <p:cNvSpPr/>
          <p:nvPr/>
        </p:nvSpPr>
        <p:spPr>
          <a:xfrm>
            <a:off x="7569479" y="4282223"/>
            <a:ext cx="4807577" cy="2771719"/>
          </a:xfrm>
          <a:custGeom>
            <a:avLst/>
            <a:gdLst>
              <a:gd name="connsiteX0" fmla="*/ 1737806 w 4165320"/>
              <a:gd name="connsiteY0" fmla="*/ 2586662 h 2586662"/>
              <a:gd name="connsiteX1" fmla="*/ 28749 w 4165320"/>
              <a:gd name="connsiteY1" fmla="*/ 1977062 h 2586662"/>
              <a:gd name="connsiteX2" fmla="*/ 779863 w 4165320"/>
              <a:gd name="connsiteY2" fmla="*/ 1095319 h 2586662"/>
              <a:gd name="connsiteX3" fmla="*/ 2249434 w 4165320"/>
              <a:gd name="connsiteY3" fmla="*/ 1432776 h 2586662"/>
              <a:gd name="connsiteX4" fmla="*/ 2630434 w 4165320"/>
              <a:gd name="connsiteY4" fmla="*/ 540147 h 2586662"/>
              <a:gd name="connsiteX5" fmla="*/ 3261806 w 4165320"/>
              <a:gd name="connsiteY5" fmla="*/ 28519 h 2586662"/>
              <a:gd name="connsiteX6" fmla="*/ 4165320 w 4165320"/>
              <a:gd name="connsiteY6" fmla="*/ 1389233 h 2586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5320" h="2586662">
                <a:moveTo>
                  <a:pt x="1737806" y="2586662"/>
                </a:moveTo>
                <a:cubicBezTo>
                  <a:pt x="963106" y="2406140"/>
                  <a:pt x="188406" y="2225619"/>
                  <a:pt x="28749" y="1977062"/>
                </a:cubicBezTo>
                <a:cubicBezTo>
                  <a:pt x="-130908" y="1728505"/>
                  <a:pt x="409749" y="1186033"/>
                  <a:pt x="779863" y="1095319"/>
                </a:cubicBezTo>
                <a:cubicBezTo>
                  <a:pt x="1149977" y="1004605"/>
                  <a:pt x="1941005" y="1525305"/>
                  <a:pt x="2249434" y="1432776"/>
                </a:cubicBezTo>
                <a:cubicBezTo>
                  <a:pt x="2557863" y="1340247"/>
                  <a:pt x="2461705" y="774190"/>
                  <a:pt x="2630434" y="540147"/>
                </a:cubicBezTo>
                <a:cubicBezTo>
                  <a:pt x="2799163" y="306104"/>
                  <a:pt x="3005992" y="-112995"/>
                  <a:pt x="3261806" y="28519"/>
                </a:cubicBezTo>
                <a:cubicBezTo>
                  <a:pt x="3517620" y="170033"/>
                  <a:pt x="3922206" y="1127976"/>
                  <a:pt x="4165320" y="1389233"/>
                </a:cubicBezTo>
              </a:path>
            </a:pathLst>
          </a:custGeom>
          <a:noFill/>
          <a:ln w="127000">
            <a:solidFill>
              <a:schemeClr val="bg1">
                <a:alpha val="6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0" y="-209979"/>
            <a:ext cx="1435269" cy="157348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3689" y="1283193"/>
            <a:ext cx="262151" cy="329213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794" y="1447799"/>
            <a:ext cx="262151" cy="329213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12405"/>
            <a:ext cx="262151" cy="329213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588" y="1327396"/>
            <a:ext cx="262151" cy="329213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4659" y="-50100"/>
            <a:ext cx="2747341" cy="816427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75000"/>
                <a:alpha val="99000"/>
              </a:schemeClr>
            </a:outerShdw>
          </a:effectLst>
        </p:spPr>
      </p:pic>
      <p:sp>
        <p:nvSpPr>
          <p:cNvPr id="20" name="TextBox 19"/>
          <p:cNvSpPr txBox="1"/>
          <p:nvPr/>
        </p:nvSpPr>
        <p:spPr>
          <a:xfrm>
            <a:off x="1513112" y="427754"/>
            <a:ext cx="9247932" cy="830997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8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Использованные технологии</a:t>
            </a:r>
          </a:p>
        </p:txBody>
      </p:sp>
      <p:sp>
        <p:nvSpPr>
          <p:cNvPr id="2" name="Стрелка вправо 1"/>
          <p:cNvSpPr/>
          <p:nvPr/>
        </p:nvSpPr>
        <p:spPr>
          <a:xfrm>
            <a:off x="3792350" y="1406787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4906686" y="1283193"/>
            <a:ext cx="539442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rgbClr val="9D7255"/>
                </a:solidFill>
                <a:latin typeface="Bahnschrift" panose="020B0502040204020203" pitchFamily="34" charset="0"/>
              </a:rPr>
              <a:t>ClickerDatabase</a:t>
            </a:r>
            <a:r>
              <a:rPr lang="ru-RU" sz="2000" dirty="0">
                <a:solidFill>
                  <a:srgbClr val="9D7255"/>
                </a:solidFill>
                <a:latin typeface="Bahnschrift" panose="020B0502040204020203" pitchFamily="34" charset="0"/>
              </a:rPr>
              <a:t>.</a:t>
            </a:r>
            <a:r>
              <a:rPr lang="en-US" sz="2000" dirty="0" err="1">
                <a:solidFill>
                  <a:srgbClr val="9D7255"/>
                </a:solidFill>
                <a:latin typeface="Bahnschrift" panose="020B0502040204020203" pitchFamily="34" charset="0"/>
              </a:rPr>
              <a:t>kt</a:t>
            </a:r>
            <a:r>
              <a:rPr lang="ru-RU" sz="2000" dirty="0">
                <a:solidFill>
                  <a:srgbClr val="9D7255"/>
                </a:solidFill>
                <a:latin typeface="Bahnschrift" panose="020B0502040204020203" pitchFamily="34" charset="0"/>
              </a:rPr>
              <a:t> — основная база данных</a:t>
            </a:r>
            <a:endParaRPr lang="ru-RU" sz="2000" u="sng" dirty="0">
              <a:solidFill>
                <a:srgbClr val="9D7255"/>
              </a:solidFill>
              <a:latin typeface="Bahnschrift" panose="020B0502040204020203" pitchFamily="34" charset="0"/>
            </a:endParaRPr>
          </a:p>
        </p:txBody>
      </p:sp>
      <p:sp>
        <p:nvSpPr>
          <p:cNvPr id="28" name="Стрелка вправо 27"/>
          <p:cNvSpPr/>
          <p:nvPr/>
        </p:nvSpPr>
        <p:spPr>
          <a:xfrm>
            <a:off x="3811598" y="1793148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Стрелка вправо 28"/>
          <p:cNvSpPr/>
          <p:nvPr/>
        </p:nvSpPr>
        <p:spPr>
          <a:xfrm>
            <a:off x="3811598" y="2192931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Стрелка вправо 29"/>
          <p:cNvSpPr/>
          <p:nvPr/>
        </p:nvSpPr>
        <p:spPr>
          <a:xfrm>
            <a:off x="3792349" y="2796126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4894862" y="1683303"/>
            <a:ext cx="71400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rgbClr val="9D7255"/>
                </a:solidFill>
                <a:latin typeface="Bahnschrift" panose="020B0502040204020203" pitchFamily="34" charset="0"/>
              </a:rPr>
              <a:t>ClickerEntity</a:t>
            </a:r>
            <a:r>
              <a:rPr lang="ru-RU" sz="2000" dirty="0">
                <a:solidFill>
                  <a:srgbClr val="9D7255"/>
                </a:solidFill>
                <a:latin typeface="Bahnschrift" panose="020B0502040204020203" pitchFamily="34" charset="0"/>
              </a:rPr>
              <a:t>.</a:t>
            </a:r>
            <a:r>
              <a:rPr lang="en-US" sz="2000" dirty="0" err="1">
                <a:solidFill>
                  <a:srgbClr val="9D7255"/>
                </a:solidFill>
                <a:latin typeface="Bahnschrift" panose="020B0502040204020203" pitchFamily="34" charset="0"/>
              </a:rPr>
              <a:t>kt</a:t>
            </a:r>
            <a:r>
              <a:rPr lang="ru-RU" sz="2000" dirty="0">
                <a:solidFill>
                  <a:srgbClr val="9D7255"/>
                </a:solidFill>
                <a:latin typeface="Bahnschrift" panose="020B0502040204020203" pitchFamily="34" charset="0"/>
              </a:rPr>
              <a:t> — сущность для хранения данных </a:t>
            </a:r>
            <a:r>
              <a:rPr lang="ru-RU" sz="2000" dirty="0" err="1">
                <a:solidFill>
                  <a:srgbClr val="9D7255"/>
                </a:solidFill>
                <a:latin typeface="Bahnschrift" panose="020B0502040204020203" pitchFamily="34" charset="0"/>
              </a:rPr>
              <a:t>кликера</a:t>
            </a:r>
            <a:endParaRPr lang="ru-RU" sz="2000" u="sng" dirty="0">
              <a:solidFill>
                <a:srgbClr val="9D7255"/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4906686" y="2036698"/>
            <a:ext cx="680725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9D7255"/>
                </a:solidFill>
                <a:latin typeface="Bahnschrift" panose="020B0502040204020203" pitchFamily="34" charset="0"/>
              </a:rPr>
              <a:t>PurchasedImageEntity</a:t>
            </a:r>
            <a:r>
              <a:rPr lang="ru-RU" sz="2000" dirty="0">
                <a:solidFill>
                  <a:srgbClr val="9D7255"/>
                </a:solidFill>
                <a:latin typeface="Bahnschrift" panose="020B0502040204020203" pitchFamily="34" charset="0"/>
              </a:rPr>
              <a:t>.</a:t>
            </a:r>
            <a:r>
              <a:rPr lang="en-US" sz="2000" dirty="0" err="1">
                <a:solidFill>
                  <a:srgbClr val="9D7255"/>
                </a:solidFill>
                <a:latin typeface="Bahnschrift" panose="020B0502040204020203" pitchFamily="34" charset="0"/>
              </a:rPr>
              <a:t>kt</a:t>
            </a:r>
            <a:r>
              <a:rPr lang="ru-RU" sz="2000" dirty="0">
                <a:solidFill>
                  <a:srgbClr val="9D7255"/>
                </a:solidFill>
                <a:latin typeface="Bahnschrift" panose="020B0502040204020203" pitchFamily="34" charset="0"/>
              </a:rPr>
              <a:t> — сущность для хранения купленных изображений</a:t>
            </a:r>
            <a:endParaRPr lang="ru-RU" sz="2000" u="sng" dirty="0">
              <a:solidFill>
                <a:srgbClr val="9D7255"/>
              </a:solidFill>
              <a:latin typeface="Bahnschrift" panose="020B0502040204020203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4887439" y="2699023"/>
            <a:ext cx="680725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9D7255"/>
                </a:solidFill>
                <a:latin typeface="Bahnschrift" panose="020B0502040204020203" pitchFamily="34" charset="0"/>
              </a:rPr>
              <a:t>PurchasedImageDao</a:t>
            </a:r>
            <a:r>
              <a:rPr lang="ru-RU" sz="2000" dirty="0">
                <a:solidFill>
                  <a:srgbClr val="9D7255"/>
                </a:solidFill>
                <a:latin typeface="Bahnschrift" panose="020B0502040204020203" pitchFamily="34" charset="0"/>
              </a:rPr>
              <a:t>.</a:t>
            </a:r>
            <a:r>
              <a:rPr lang="en-US" sz="2000" dirty="0" err="1">
                <a:solidFill>
                  <a:srgbClr val="9D7255"/>
                </a:solidFill>
                <a:latin typeface="Bahnschrift" panose="020B0502040204020203" pitchFamily="34" charset="0"/>
              </a:rPr>
              <a:t>kt</a:t>
            </a:r>
            <a:r>
              <a:rPr lang="ru-RU" sz="2000" dirty="0">
                <a:solidFill>
                  <a:srgbClr val="9D7255"/>
                </a:solidFill>
                <a:latin typeface="Bahnschrift" panose="020B0502040204020203" pitchFamily="34" charset="0"/>
              </a:rPr>
              <a:t> — </a:t>
            </a:r>
            <a:r>
              <a:rPr lang="en-US" sz="2000" dirty="0">
                <a:solidFill>
                  <a:srgbClr val="9D7255"/>
                </a:solidFill>
                <a:latin typeface="Bahnschrift" panose="020B0502040204020203" pitchFamily="34" charset="0"/>
              </a:rPr>
              <a:t>DAO</a:t>
            </a:r>
            <a:r>
              <a:rPr lang="ru-RU" sz="2000" dirty="0">
                <a:solidFill>
                  <a:srgbClr val="9D7255"/>
                </a:solidFill>
                <a:latin typeface="Bahnschrift" panose="020B0502040204020203" pitchFamily="34" charset="0"/>
              </a:rPr>
              <a:t> для работы с купленными изображениями</a:t>
            </a:r>
            <a:endParaRPr lang="ru-RU" sz="2000" u="sng" dirty="0">
              <a:solidFill>
                <a:srgbClr val="9D7255"/>
              </a:solidFill>
              <a:latin typeface="Bahnschrift" panose="020B0502040204020203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30800" y="1577437"/>
            <a:ext cx="2940536" cy="1323439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bg1">
                <a:lumMod val="85000"/>
                <a:alpha val="7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🐻</a:t>
            </a:r>
          </a:p>
          <a:p>
            <a:pPr algn="ctr"/>
            <a:r>
              <a:rPr lang="en-US" sz="2400" b="1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Room </a:t>
            </a:r>
            <a:endParaRPr lang="ru-RU" sz="2400" b="1" i="0" u="none" strike="noStrike" cap="none" dirty="0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algn="ctr"/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Библиотека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для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локальной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базы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данных</a:t>
            </a:r>
            <a:endParaRPr lang="ru-RU" sz="1600" dirty="0"/>
          </a:p>
        </p:txBody>
      </p:sp>
      <p:pic>
        <p:nvPicPr>
          <p:cNvPr id="23" name="Рисунок 22"/>
          <p:cNvPicPr/>
          <p:nvPr/>
        </p:nvPicPr>
        <p:blipFill>
          <a:blip r:embed="rId5"/>
          <a:stretch>
            <a:fillRect/>
          </a:stretch>
        </p:blipFill>
        <p:spPr>
          <a:xfrm>
            <a:off x="1813520" y="3640110"/>
            <a:ext cx="7781186" cy="2894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8751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олилиния 15"/>
          <p:cNvSpPr/>
          <p:nvPr/>
        </p:nvSpPr>
        <p:spPr>
          <a:xfrm>
            <a:off x="9444659" y="4448874"/>
            <a:ext cx="2757488" cy="2438415"/>
          </a:xfrm>
          <a:custGeom>
            <a:avLst/>
            <a:gdLst>
              <a:gd name="connsiteX0" fmla="*/ 2757488 w 2757488"/>
              <a:gd name="connsiteY0" fmla="*/ 772901 h 2438415"/>
              <a:gd name="connsiteX1" fmla="*/ 1864859 w 2757488"/>
              <a:gd name="connsiteY1" fmla="*/ 15 h 2438415"/>
              <a:gd name="connsiteX2" fmla="*/ 1331459 w 2757488"/>
              <a:gd name="connsiteY2" fmla="*/ 751129 h 2438415"/>
              <a:gd name="connsiteX3" fmla="*/ 144916 w 2757488"/>
              <a:gd name="connsiteY3" fmla="*/ 609615 h 2438415"/>
              <a:gd name="connsiteX4" fmla="*/ 112259 w 2757488"/>
              <a:gd name="connsiteY4" fmla="*/ 1643758 h 2438415"/>
              <a:gd name="connsiteX5" fmla="*/ 983116 w 2757488"/>
              <a:gd name="connsiteY5" fmla="*/ 2046529 h 2438415"/>
              <a:gd name="connsiteX6" fmla="*/ 1440316 w 2757488"/>
              <a:gd name="connsiteY6" fmla="*/ 2438415 h 2438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57488" h="2438415">
                <a:moveTo>
                  <a:pt x="2757488" y="772901"/>
                </a:moveTo>
                <a:cubicBezTo>
                  <a:pt x="2430009" y="388272"/>
                  <a:pt x="2102530" y="3644"/>
                  <a:pt x="1864859" y="15"/>
                </a:cubicBezTo>
                <a:cubicBezTo>
                  <a:pt x="1627188" y="-3614"/>
                  <a:pt x="1618116" y="649529"/>
                  <a:pt x="1331459" y="751129"/>
                </a:cubicBezTo>
                <a:cubicBezTo>
                  <a:pt x="1044802" y="852729"/>
                  <a:pt x="348116" y="460843"/>
                  <a:pt x="144916" y="609615"/>
                </a:cubicBezTo>
                <a:cubicBezTo>
                  <a:pt x="-58284" y="758386"/>
                  <a:pt x="-27441" y="1404272"/>
                  <a:pt x="112259" y="1643758"/>
                </a:cubicBezTo>
                <a:cubicBezTo>
                  <a:pt x="251959" y="1883244"/>
                  <a:pt x="761773" y="1914086"/>
                  <a:pt x="983116" y="2046529"/>
                </a:cubicBezTo>
                <a:cubicBezTo>
                  <a:pt x="1204459" y="2178972"/>
                  <a:pt x="1367744" y="2349515"/>
                  <a:pt x="1440316" y="2438415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олилиния 16"/>
          <p:cNvSpPr/>
          <p:nvPr/>
        </p:nvSpPr>
        <p:spPr>
          <a:xfrm>
            <a:off x="7569479" y="4282223"/>
            <a:ext cx="4807577" cy="2771719"/>
          </a:xfrm>
          <a:custGeom>
            <a:avLst/>
            <a:gdLst>
              <a:gd name="connsiteX0" fmla="*/ 1737806 w 4165320"/>
              <a:gd name="connsiteY0" fmla="*/ 2586662 h 2586662"/>
              <a:gd name="connsiteX1" fmla="*/ 28749 w 4165320"/>
              <a:gd name="connsiteY1" fmla="*/ 1977062 h 2586662"/>
              <a:gd name="connsiteX2" fmla="*/ 779863 w 4165320"/>
              <a:gd name="connsiteY2" fmla="*/ 1095319 h 2586662"/>
              <a:gd name="connsiteX3" fmla="*/ 2249434 w 4165320"/>
              <a:gd name="connsiteY3" fmla="*/ 1432776 h 2586662"/>
              <a:gd name="connsiteX4" fmla="*/ 2630434 w 4165320"/>
              <a:gd name="connsiteY4" fmla="*/ 540147 h 2586662"/>
              <a:gd name="connsiteX5" fmla="*/ 3261806 w 4165320"/>
              <a:gd name="connsiteY5" fmla="*/ 28519 h 2586662"/>
              <a:gd name="connsiteX6" fmla="*/ 4165320 w 4165320"/>
              <a:gd name="connsiteY6" fmla="*/ 1389233 h 2586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5320" h="2586662">
                <a:moveTo>
                  <a:pt x="1737806" y="2586662"/>
                </a:moveTo>
                <a:cubicBezTo>
                  <a:pt x="963106" y="2406140"/>
                  <a:pt x="188406" y="2225619"/>
                  <a:pt x="28749" y="1977062"/>
                </a:cubicBezTo>
                <a:cubicBezTo>
                  <a:pt x="-130908" y="1728505"/>
                  <a:pt x="409749" y="1186033"/>
                  <a:pt x="779863" y="1095319"/>
                </a:cubicBezTo>
                <a:cubicBezTo>
                  <a:pt x="1149977" y="1004605"/>
                  <a:pt x="1941005" y="1525305"/>
                  <a:pt x="2249434" y="1432776"/>
                </a:cubicBezTo>
                <a:cubicBezTo>
                  <a:pt x="2557863" y="1340247"/>
                  <a:pt x="2461705" y="774190"/>
                  <a:pt x="2630434" y="540147"/>
                </a:cubicBezTo>
                <a:cubicBezTo>
                  <a:pt x="2799163" y="306104"/>
                  <a:pt x="3005992" y="-112995"/>
                  <a:pt x="3261806" y="28519"/>
                </a:cubicBezTo>
                <a:cubicBezTo>
                  <a:pt x="3517620" y="170033"/>
                  <a:pt x="3922206" y="1127976"/>
                  <a:pt x="4165320" y="1389233"/>
                </a:cubicBezTo>
              </a:path>
            </a:pathLst>
          </a:custGeom>
          <a:noFill/>
          <a:ln w="127000">
            <a:solidFill>
              <a:schemeClr val="bg1">
                <a:alpha val="6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0" y="-209979"/>
            <a:ext cx="1435269" cy="157348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3689" y="1283193"/>
            <a:ext cx="262151" cy="329213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794" y="1447799"/>
            <a:ext cx="262151" cy="329213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12405"/>
            <a:ext cx="262151" cy="329213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588" y="1327396"/>
            <a:ext cx="262151" cy="329213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4659" y="-50100"/>
            <a:ext cx="2747341" cy="816427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75000"/>
                <a:alpha val="99000"/>
              </a:schemeClr>
            </a:outerShdw>
          </a:effectLst>
        </p:spPr>
      </p:pic>
      <p:sp>
        <p:nvSpPr>
          <p:cNvPr id="20" name="TextBox 19"/>
          <p:cNvSpPr txBox="1"/>
          <p:nvPr/>
        </p:nvSpPr>
        <p:spPr>
          <a:xfrm>
            <a:off x="1513111" y="427754"/>
            <a:ext cx="9257557" cy="830997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8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Использованные технологии</a:t>
            </a:r>
          </a:p>
        </p:txBody>
      </p:sp>
      <p:sp>
        <p:nvSpPr>
          <p:cNvPr id="2" name="Стрелка вправо 1"/>
          <p:cNvSpPr/>
          <p:nvPr/>
        </p:nvSpPr>
        <p:spPr>
          <a:xfrm>
            <a:off x="3792349" y="1435392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4918511" y="1321393"/>
            <a:ext cx="17477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AppContext.kt</a:t>
            </a:r>
            <a:endParaRPr lang="ru-RU" sz="2000" dirty="0">
              <a:solidFill>
                <a:srgbClr val="9D725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8" name="Стрелка вправо 27"/>
          <p:cNvSpPr/>
          <p:nvPr/>
        </p:nvSpPr>
        <p:spPr>
          <a:xfrm>
            <a:off x="3811598" y="1793148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Стрелка вправо 28"/>
          <p:cNvSpPr/>
          <p:nvPr/>
        </p:nvSpPr>
        <p:spPr>
          <a:xfrm>
            <a:off x="3811598" y="2156650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Стрелка вправо 29"/>
          <p:cNvSpPr/>
          <p:nvPr/>
        </p:nvSpPr>
        <p:spPr>
          <a:xfrm>
            <a:off x="3811597" y="2847987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4906686" y="1655235"/>
            <a:ext cx="228940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DatabaseModule.kt</a:t>
            </a:r>
            <a:endParaRPr lang="ru-RU" sz="2000" u="sng" dirty="0">
              <a:solidFill>
                <a:srgbClr val="9D725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4916313" y="2027043"/>
            <a:ext cx="28126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PurchaseViewModel.kt</a:t>
            </a:r>
            <a:endParaRPr lang="ru-RU" sz="2000" u="sng" dirty="0">
              <a:solidFill>
                <a:srgbClr val="9D725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4906686" y="2746998"/>
            <a:ext cx="36790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PurchasedImageRepository.kt</a:t>
            </a:r>
            <a:endParaRPr lang="ru-RU" sz="2000" u="sng" dirty="0">
              <a:solidFill>
                <a:srgbClr val="9D725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33212" y="1554151"/>
            <a:ext cx="2935730" cy="1369606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bg1">
                <a:lumMod val="85000"/>
                <a:alpha val="7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🐱</a:t>
            </a:r>
          </a:p>
          <a:p>
            <a:pPr algn="ctr"/>
            <a:r>
              <a:rPr lang="en-US" sz="2400" b="1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Hilt </a:t>
            </a:r>
            <a:endParaRPr lang="ru-RU" sz="2400" b="1" i="0" u="none" strike="noStrike" cap="none" dirty="0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algn="ctr"/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Фреймворк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для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внедрения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зависимостей</a:t>
            </a:r>
            <a:endParaRPr lang="ru-RU" sz="1600" dirty="0"/>
          </a:p>
        </p:txBody>
      </p:sp>
      <p:sp>
        <p:nvSpPr>
          <p:cNvPr id="24" name="Прямоугольник 23"/>
          <p:cNvSpPr/>
          <p:nvPr/>
        </p:nvSpPr>
        <p:spPr>
          <a:xfrm>
            <a:off x="4925935" y="2399454"/>
            <a:ext cx="255695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ClickerViewModel.kt</a:t>
            </a:r>
            <a:endParaRPr lang="ru-RU" sz="2000" u="sng" dirty="0">
              <a:solidFill>
                <a:srgbClr val="9D725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5" name="Прямоугольник 24"/>
          <p:cNvSpPr/>
          <p:nvPr/>
        </p:nvSpPr>
        <p:spPr>
          <a:xfrm>
            <a:off x="9086244" y="1334259"/>
            <a:ext cx="25754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ClickerRepository.kt</a:t>
            </a:r>
            <a:endParaRPr lang="ru-RU" sz="2000" u="sng" dirty="0">
              <a:solidFill>
                <a:srgbClr val="9D725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6" name="Прямоугольник 25"/>
          <p:cNvSpPr/>
          <p:nvPr/>
        </p:nvSpPr>
        <p:spPr>
          <a:xfrm>
            <a:off x="9105328" y="1708911"/>
            <a:ext cx="370792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MainActivity.kt</a:t>
            </a:r>
            <a:endParaRPr lang="ru-RU" sz="2000" dirty="0">
              <a:solidFill>
                <a:srgbClr val="9D725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7" name="Прямоугольник 26"/>
          <p:cNvSpPr/>
          <p:nvPr/>
        </p:nvSpPr>
        <p:spPr>
          <a:xfrm>
            <a:off x="9086244" y="2109612"/>
            <a:ext cx="370792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LkActivity.kt</a:t>
            </a:r>
            <a:endParaRPr lang="ru-RU" sz="2000" dirty="0">
              <a:solidFill>
                <a:srgbClr val="9D725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1" name="Прямоугольник 30"/>
          <p:cNvSpPr/>
          <p:nvPr/>
        </p:nvSpPr>
        <p:spPr>
          <a:xfrm>
            <a:off x="9067160" y="2487541"/>
            <a:ext cx="370792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PurchasedImagesActivity.kt</a:t>
            </a:r>
            <a:endParaRPr lang="ru-RU" sz="2000" dirty="0">
              <a:solidFill>
                <a:srgbClr val="9D725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3" name="Стрелка вправо 32"/>
          <p:cNvSpPr/>
          <p:nvPr/>
        </p:nvSpPr>
        <p:spPr>
          <a:xfrm>
            <a:off x="3799406" y="2522989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Стрелка вправо 33"/>
          <p:cNvSpPr/>
          <p:nvPr/>
        </p:nvSpPr>
        <p:spPr>
          <a:xfrm>
            <a:off x="8027466" y="1443646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Стрелка вправо 34"/>
          <p:cNvSpPr/>
          <p:nvPr/>
        </p:nvSpPr>
        <p:spPr>
          <a:xfrm>
            <a:off x="8045978" y="1822341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Стрелка вправо 35"/>
          <p:cNvSpPr/>
          <p:nvPr/>
        </p:nvSpPr>
        <p:spPr>
          <a:xfrm>
            <a:off x="8045978" y="2214184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Стрелка вправо 36"/>
          <p:cNvSpPr/>
          <p:nvPr/>
        </p:nvSpPr>
        <p:spPr>
          <a:xfrm>
            <a:off x="8031886" y="2612108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8" name="Рисунок 37"/>
          <p:cNvPicPr/>
          <p:nvPr/>
        </p:nvPicPr>
        <p:blipFill>
          <a:blip r:embed="rId5"/>
          <a:stretch>
            <a:fillRect/>
          </a:stretch>
        </p:blipFill>
        <p:spPr>
          <a:xfrm>
            <a:off x="2039704" y="3624935"/>
            <a:ext cx="7547058" cy="26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144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олилиния 15"/>
          <p:cNvSpPr/>
          <p:nvPr/>
        </p:nvSpPr>
        <p:spPr>
          <a:xfrm>
            <a:off x="9444659" y="4448874"/>
            <a:ext cx="2757488" cy="2438415"/>
          </a:xfrm>
          <a:custGeom>
            <a:avLst/>
            <a:gdLst>
              <a:gd name="connsiteX0" fmla="*/ 2757488 w 2757488"/>
              <a:gd name="connsiteY0" fmla="*/ 772901 h 2438415"/>
              <a:gd name="connsiteX1" fmla="*/ 1864859 w 2757488"/>
              <a:gd name="connsiteY1" fmla="*/ 15 h 2438415"/>
              <a:gd name="connsiteX2" fmla="*/ 1331459 w 2757488"/>
              <a:gd name="connsiteY2" fmla="*/ 751129 h 2438415"/>
              <a:gd name="connsiteX3" fmla="*/ 144916 w 2757488"/>
              <a:gd name="connsiteY3" fmla="*/ 609615 h 2438415"/>
              <a:gd name="connsiteX4" fmla="*/ 112259 w 2757488"/>
              <a:gd name="connsiteY4" fmla="*/ 1643758 h 2438415"/>
              <a:gd name="connsiteX5" fmla="*/ 983116 w 2757488"/>
              <a:gd name="connsiteY5" fmla="*/ 2046529 h 2438415"/>
              <a:gd name="connsiteX6" fmla="*/ 1440316 w 2757488"/>
              <a:gd name="connsiteY6" fmla="*/ 2438415 h 2438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57488" h="2438415">
                <a:moveTo>
                  <a:pt x="2757488" y="772901"/>
                </a:moveTo>
                <a:cubicBezTo>
                  <a:pt x="2430009" y="388272"/>
                  <a:pt x="2102530" y="3644"/>
                  <a:pt x="1864859" y="15"/>
                </a:cubicBezTo>
                <a:cubicBezTo>
                  <a:pt x="1627188" y="-3614"/>
                  <a:pt x="1618116" y="649529"/>
                  <a:pt x="1331459" y="751129"/>
                </a:cubicBezTo>
                <a:cubicBezTo>
                  <a:pt x="1044802" y="852729"/>
                  <a:pt x="348116" y="460843"/>
                  <a:pt x="144916" y="609615"/>
                </a:cubicBezTo>
                <a:cubicBezTo>
                  <a:pt x="-58284" y="758386"/>
                  <a:pt x="-27441" y="1404272"/>
                  <a:pt x="112259" y="1643758"/>
                </a:cubicBezTo>
                <a:cubicBezTo>
                  <a:pt x="251959" y="1883244"/>
                  <a:pt x="761773" y="1914086"/>
                  <a:pt x="983116" y="2046529"/>
                </a:cubicBezTo>
                <a:cubicBezTo>
                  <a:pt x="1204459" y="2178972"/>
                  <a:pt x="1367744" y="2349515"/>
                  <a:pt x="1440316" y="2438415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олилиния 16"/>
          <p:cNvSpPr/>
          <p:nvPr/>
        </p:nvSpPr>
        <p:spPr>
          <a:xfrm>
            <a:off x="7569479" y="4282223"/>
            <a:ext cx="4807577" cy="2771719"/>
          </a:xfrm>
          <a:custGeom>
            <a:avLst/>
            <a:gdLst>
              <a:gd name="connsiteX0" fmla="*/ 1737806 w 4165320"/>
              <a:gd name="connsiteY0" fmla="*/ 2586662 h 2586662"/>
              <a:gd name="connsiteX1" fmla="*/ 28749 w 4165320"/>
              <a:gd name="connsiteY1" fmla="*/ 1977062 h 2586662"/>
              <a:gd name="connsiteX2" fmla="*/ 779863 w 4165320"/>
              <a:gd name="connsiteY2" fmla="*/ 1095319 h 2586662"/>
              <a:gd name="connsiteX3" fmla="*/ 2249434 w 4165320"/>
              <a:gd name="connsiteY3" fmla="*/ 1432776 h 2586662"/>
              <a:gd name="connsiteX4" fmla="*/ 2630434 w 4165320"/>
              <a:gd name="connsiteY4" fmla="*/ 540147 h 2586662"/>
              <a:gd name="connsiteX5" fmla="*/ 3261806 w 4165320"/>
              <a:gd name="connsiteY5" fmla="*/ 28519 h 2586662"/>
              <a:gd name="connsiteX6" fmla="*/ 4165320 w 4165320"/>
              <a:gd name="connsiteY6" fmla="*/ 1389233 h 2586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5320" h="2586662">
                <a:moveTo>
                  <a:pt x="1737806" y="2586662"/>
                </a:moveTo>
                <a:cubicBezTo>
                  <a:pt x="963106" y="2406140"/>
                  <a:pt x="188406" y="2225619"/>
                  <a:pt x="28749" y="1977062"/>
                </a:cubicBezTo>
                <a:cubicBezTo>
                  <a:pt x="-130908" y="1728505"/>
                  <a:pt x="409749" y="1186033"/>
                  <a:pt x="779863" y="1095319"/>
                </a:cubicBezTo>
                <a:cubicBezTo>
                  <a:pt x="1149977" y="1004605"/>
                  <a:pt x="1941005" y="1525305"/>
                  <a:pt x="2249434" y="1432776"/>
                </a:cubicBezTo>
                <a:cubicBezTo>
                  <a:pt x="2557863" y="1340247"/>
                  <a:pt x="2461705" y="774190"/>
                  <a:pt x="2630434" y="540147"/>
                </a:cubicBezTo>
                <a:cubicBezTo>
                  <a:pt x="2799163" y="306104"/>
                  <a:pt x="3005992" y="-112995"/>
                  <a:pt x="3261806" y="28519"/>
                </a:cubicBezTo>
                <a:cubicBezTo>
                  <a:pt x="3517620" y="170033"/>
                  <a:pt x="3922206" y="1127976"/>
                  <a:pt x="4165320" y="1389233"/>
                </a:cubicBezTo>
              </a:path>
            </a:pathLst>
          </a:custGeom>
          <a:noFill/>
          <a:ln w="127000">
            <a:solidFill>
              <a:schemeClr val="bg1">
                <a:alpha val="6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0" y="-209979"/>
            <a:ext cx="1435269" cy="157348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3689" y="1283193"/>
            <a:ext cx="262151" cy="329213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794" y="1447799"/>
            <a:ext cx="262151" cy="329213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12405"/>
            <a:ext cx="262151" cy="329213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588" y="1327396"/>
            <a:ext cx="262151" cy="329213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4659" y="-50100"/>
            <a:ext cx="2747341" cy="816427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75000"/>
                <a:alpha val="99000"/>
              </a:schemeClr>
            </a:outerShdw>
          </a:effectLst>
        </p:spPr>
      </p:pic>
      <p:sp>
        <p:nvSpPr>
          <p:cNvPr id="20" name="TextBox 19"/>
          <p:cNvSpPr txBox="1"/>
          <p:nvPr/>
        </p:nvSpPr>
        <p:spPr>
          <a:xfrm>
            <a:off x="1513111" y="427754"/>
            <a:ext cx="9267183" cy="830997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8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Использованные технологии</a:t>
            </a:r>
          </a:p>
        </p:txBody>
      </p:sp>
      <p:sp>
        <p:nvSpPr>
          <p:cNvPr id="2" name="Стрелка вправо 1"/>
          <p:cNvSpPr/>
          <p:nvPr/>
        </p:nvSpPr>
        <p:spPr>
          <a:xfrm>
            <a:off x="3792349" y="1435392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4806247" y="1295051"/>
            <a:ext cx="29061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ClickerViewModel.kt</a:t>
            </a:r>
            <a:endParaRPr lang="ru-RU" sz="2400" dirty="0">
              <a:solidFill>
                <a:srgbClr val="9D725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8" name="Стрелка вправо 27"/>
          <p:cNvSpPr/>
          <p:nvPr/>
        </p:nvSpPr>
        <p:spPr>
          <a:xfrm>
            <a:off x="3811598" y="1793148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Стрелка вправо 28"/>
          <p:cNvSpPr/>
          <p:nvPr/>
        </p:nvSpPr>
        <p:spPr>
          <a:xfrm>
            <a:off x="3811598" y="2156650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Стрелка вправо 29"/>
          <p:cNvSpPr/>
          <p:nvPr/>
        </p:nvSpPr>
        <p:spPr>
          <a:xfrm>
            <a:off x="3811597" y="2847987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4813674" y="1633689"/>
            <a:ext cx="3201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PurchaseViewModel.kt</a:t>
            </a:r>
            <a:endParaRPr lang="ru-RU" sz="2400" u="sng" dirty="0">
              <a:solidFill>
                <a:srgbClr val="9D725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4814041" y="1995303"/>
            <a:ext cx="281260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ClickerRepository.kt</a:t>
            </a:r>
            <a:endParaRPr lang="ru-RU" sz="2400" u="sng" dirty="0">
              <a:solidFill>
                <a:srgbClr val="9D725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4825865" y="2679249"/>
            <a:ext cx="330366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ClickerDao.kt</a:t>
            </a:r>
            <a:endParaRPr lang="ru-RU" sz="2400" u="sng" dirty="0">
              <a:solidFill>
                <a:srgbClr val="9D725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4" name="Прямоугольник 23"/>
          <p:cNvSpPr/>
          <p:nvPr/>
        </p:nvSpPr>
        <p:spPr>
          <a:xfrm>
            <a:off x="4813674" y="2342741"/>
            <a:ext cx="43082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PurchasedImageRepository.kt</a:t>
            </a:r>
            <a:endParaRPr lang="ru-RU" sz="2400" u="sng" dirty="0">
              <a:solidFill>
                <a:srgbClr val="9D725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5" name="Прямоугольник 24"/>
          <p:cNvSpPr/>
          <p:nvPr/>
        </p:nvSpPr>
        <p:spPr>
          <a:xfrm>
            <a:off x="4768301" y="3051845"/>
            <a:ext cx="329258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PurchasedImageDao.kt</a:t>
            </a:r>
            <a:endParaRPr lang="ru-RU" sz="2400" u="sng" dirty="0">
              <a:solidFill>
                <a:srgbClr val="9D725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6" name="Прямоугольник 25"/>
          <p:cNvSpPr/>
          <p:nvPr/>
        </p:nvSpPr>
        <p:spPr>
          <a:xfrm>
            <a:off x="4806247" y="3427343"/>
            <a:ext cx="37079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ThemeManager</a:t>
            </a:r>
            <a:r>
              <a:rPr lang="ru-RU" sz="2400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r>
              <a:rPr lang="en-US" sz="24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kt</a:t>
            </a:r>
            <a:endParaRPr lang="ru-RU" sz="2400" dirty="0">
              <a:solidFill>
                <a:srgbClr val="9D725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3" name="Стрелка вправо 32"/>
          <p:cNvSpPr/>
          <p:nvPr/>
        </p:nvSpPr>
        <p:spPr>
          <a:xfrm>
            <a:off x="3799406" y="2522989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Стрелка вправо 33"/>
          <p:cNvSpPr/>
          <p:nvPr/>
        </p:nvSpPr>
        <p:spPr>
          <a:xfrm>
            <a:off x="3804653" y="3190541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Стрелка вправо 34"/>
          <p:cNvSpPr/>
          <p:nvPr/>
        </p:nvSpPr>
        <p:spPr>
          <a:xfrm>
            <a:off x="3804653" y="3577839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TextBox 38"/>
          <p:cNvSpPr txBox="1"/>
          <p:nvPr/>
        </p:nvSpPr>
        <p:spPr>
          <a:xfrm>
            <a:off x="422927" y="2002793"/>
            <a:ext cx="2935730" cy="1369606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bg1">
                <a:lumMod val="85000"/>
                <a:alpha val="7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🐶</a:t>
            </a:r>
          </a:p>
          <a:p>
            <a:pPr algn="ctr"/>
            <a:r>
              <a:rPr lang="en-US" sz="2400" b="1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Kotlin</a:t>
            </a:r>
            <a:r>
              <a:rPr lang="en-US" sz="2400" b="1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2400" b="1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Coroutines</a:t>
            </a:r>
            <a:r>
              <a:rPr lang="en-US" sz="2400" b="1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endParaRPr lang="ru-RU" sz="2400" b="1" i="0" u="none" strike="noStrike" cap="none" dirty="0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algn="ctr"/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Асинхронное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программирование</a:t>
            </a:r>
            <a:endParaRPr lang="ru-RU" sz="1600" dirty="0"/>
          </a:p>
        </p:txBody>
      </p:sp>
      <p:pic>
        <p:nvPicPr>
          <p:cNvPr id="40" name="Рисунок 39"/>
          <p:cNvPicPr/>
          <p:nvPr/>
        </p:nvPicPr>
        <p:blipFill>
          <a:blip r:embed="rId5"/>
          <a:stretch>
            <a:fillRect/>
          </a:stretch>
        </p:blipFill>
        <p:spPr>
          <a:xfrm>
            <a:off x="2197468" y="4217957"/>
            <a:ext cx="7362694" cy="2297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94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олилиния 15"/>
          <p:cNvSpPr/>
          <p:nvPr/>
        </p:nvSpPr>
        <p:spPr>
          <a:xfrm>
            <a:off x="9444659" y="4448874"/>
            <a:ext cx="2757488" cy="2438415"/>
          </a:xfrm>
          <a:custGeom>
            <a:avLst/>
            <a:gdLst>
              <a:gd name="connsiteX0" fmla="*/ 2757488 w 2757488"/>
              <a:gd name="connsiteY0" fmla="*/ 772901 h 2438415"/>
              <a:gd name="connsiteX1" fmla="*/ 1864859 w 2757488"/>
              <a:gd name="connsiteY1" fmla="*/ 15 h 2438415"/>
              <a:gd name="connsiteX2" fmla="*/ 1331459 w 2757488"/>
              <a:gd name="connsiteY2" fmla="*/ 751129 h 2438415"/>
              <a:gd name="connsiteX3" fmla="*/ 144916 w 2757488"/>
              <a:gd name="connsiteY3" fmla="*/ 609615 h 2438415"/>
              <a:gd name="connsiteX4" fmla="*/ 112259 w 2757488"/>
              <a:gd name="connsiteY4" fmla="*/ 1643758 h 2438415"/>
              <a:gd name="connsiteX5" fmla="*/ 983116 w 2757488"/>
              <a:gd name="connsiteY5" fmla="*/ 2046529 h 2438415"/>
              <a:gd name="connsiteX6" fmla="*/ 1440316 w 2757488"/>
              <a:gd name="connsiteY6" fmla="*/ 2438415 h 2438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57488" h="2438415">
                <a:moveTo>
                  <a:pt x="2757488" y="772901"/>
                </a:moveTo>
                <a:cubicBezTo>
                  <a:pt x="2430009" y="388272"/>
                  <a:pt x="2102530" y="3644"/>
                  <a:pt x="1864859" y="15"/>
                </a:cubicBezTo>
                <a:cubicBezTo>
                  <a:pt x="1627188" y="-3614"/>
                  <a:pt x="1618116" y="649529"/>
                  <a:pt x="1331459" y="751129"/>
                </a:cubicBezTo>
                <a:cubicBezTo>
                  <a:pt x="1044802" y="852729"/>
                  <a:pt x="348116" y="460843"/>
                  <a:pt x="144916" y="609615"/>
                </a:cubicBezTo>
                <a:cubicBezTo>
                  <a:pt x="-58284" y="758386"/>
                  <a:pt x="-27441" y="1404272"/>
                  <a:pt x="112259" y="1643758"/>
                </a:cubicBezTo>
                <a:cubicBezTo>
                  <a:pt x="251959" y="1883244"/>
                  <a:pt x="761773" y="1914086"/>
                  <a:pt x="983116" y="2046529"/>
                </a:cubicBezTo>
                <a:cubicBezTo>
                  <a:pt x="1204459" y="2178972"/>
                  <a:pt x="1367744" y="2349515"/>
                  <a:pt x="1440316" y="2438415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олилиния 16"/>
          <p:cNvSpPr/>
          <p:nvPr/>
        </p:nvSpPr>
        <p:spPr>
          <a:xfrm>
            <a:off x="7569479" y="4282223"/>
            <a:ext cx="4807577" cy="2771719"/>
          </a:xfrm>
          <a:custGeom>
            <a:avLst/>
            <a:gdLst>
              <a:gd name="connsiteX0" fmla="*/ 1737806 w 4165320"/>
              <a:gd name="connsiteY0" fmla="*/ 2586662 h 2586662"/>
              <a:gd name="connsiteX1" fmla="*/ 28749 w 4165320"/>
              <a:gd name="connsiteY1" fmla="*/ 1977062 h 2586662"/>
              <a:gd name="connsiteX2" fmla="*/ 779863 w 4165320"/>
              <a:gd name="connsiteY2" fmla="*/ 1095319 h 2586662"/>
              <a:gd name="connsiteX3" fmla="*/ 2249434 w 4165320"/>
              <a:gd name="connsiteY3" fmla="*/ 1432776 h 2586662"/>
              <a:gd name="connsiteX4" fmla="*/ 2630434 w 4165320"/>
              <a:gd name="connsiteY4" fmla="*/ 540147 h 2586662"/>
              <a:gd name="connsiteX5" fmla="*/ 3261806 w 4165320"/>
              <a:gd name="connsiteY5" fmla="*/ 28519 h 2586662"/>
              <a:gd name="connsiteX6" fmla="*/ 4165320 w 4165320"/>
              <a:gd name="connsiteY6" fmla="*/ 1389233 h 2586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5320" h="2586662">
                <a:moveTo>
                  <a:pt x="1737806" y="2586662"/>
                </a:moveTo>
                <a:cubicBezTo>
                  <a:pt x="963106" y="2406140"/>
                  <a:pt x="188406" y="2225619"/>
                  <a:pt x="28749" y="1977062"/>
                </a:cubicBezTo>
                <a:cubicBezTo>
                  <a:pt x="-130908" y="1728505"/>
                  <a:pt x="409749" y="1186033"/>
                  <a:pt x="779863" y="1095319"/>
                </a:cubicBezTo>
                <a:cubicBezTo>
                  <a:pt x="1149977" y="1004605"/>
                  <a:pt x="1941005" y="1525305"/>
                  <a:pt x="2249434" y="1432776"/>
                </a:cubicBezTo>
                <a:cubicBezTo>
                  <a:pt x="2557863" y="1340247"/>
                  <a:pt x="2461705" y="774190"/>
                  <a:pt x="2630434" y="540147"/>
                </a:cubicBezTo>
                <a:cubicBezTo>
                  <a:pt x="2799163" y="306104"/>
                  <a:pt x="3005992" y="-112995"/>
                  <a:pt x="3261806" y="28519"/>
                </a:cubicBezTo>
                <a:cubicBezTo>
                  <a:pt x="3517620" y="170033"/>
                  <a:pt x="3922206" y="1127976"/>
                  <a:pt x="4165320" y="1389233"/>
                </a:cubicBezTo>
              </a:path>
            </a:pathLst>
          </a:custGeom>
          <a:noFill/>
          <a:ln w="127000">
            <a:solidFill>
              <a:schemeClr val="bg1">
                <a:alpha val="6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0" y="-209979"/>
            <a:ext cx="1435269" cy="157348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3689" y="1283193"/>
            <a:ext cx="262151" cy="329213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794" y="1447799"/>
            <a:ext cx="262151" cy="329213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12405"/>
            <a:ext cx="262151" cy="329213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588" y="1327396"/>
            <a:ext cx="262151" cy="329213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4659" y="-50100"/>
            <a:ext cx="2747341" cy="816427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75000"/>
                <a:alpha val="99000"/>
              </a:schemeClr>
            </a:outerShdw>
          </a:effectLst>
        </p:spPr>
      </p:pic>
      <p:sp>
        <p:nvSpPr>
          <p:cNvPr id="20" name="TextBox 19"/>
          <p:cNvSpPr txBox="1"/>
          <p:nvPr/>
        </p:nvSpPr>
        <p:spPr>
          <a:xfrm>
            <a:off x="1513112" y="427754"/>
            <a:ext cx="9642568" cy="830997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8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Использованные технологии</a:t>
            </a:r>
          </a:p>
        </p:txBody>
      </p:sp>
      <p:sp>
        <p:nvSpPr>
          <p:cNvPr id="2" name="Стрелка вправо 1"/>
          <p:cNvSpPr/>
          <p:nvPr/>
        </p:nvSpPr>
        <p:spPr>
          <a:xfrm>
            <a:off x="3792349" y="1435392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4806247" y="1295051"/>
            <a:ext cx="298350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srgbClr val="9D7255"/>
                </a:solidFill>
                <a:latin typeface="Bahnschrift" panose="020B0502040204020203" pitchFamily="34" charset="0"/>
              </a:rPr>
              <a:t>ClickerViewModel.kt</a:t>
            </a:r>
            <a:endParaRPr lang="ru-RU" sz="2400" dirty="0">
              <a:solidFill>
                <a:srgbClr val="9D7255"/>
              </a:solidFill>
              <a:latin typeface="Bahnschrift" panose="020B0502040204020203" pitchFamily="34" charset="0"/>
              <a:ea typeface="Cambria" panose="02040503050406030204" pitchFamily="18" charset="0"/>
            </a:endParaRPr>
          </a:p>
        </p:txBody>
      </p:sp>
      <p:sp>
        <p:nvSpPr>
          <p:cNvPr id="28" name="Стрелка вправо 27"/>
          <p:cNvSpPr/>
          <p:nvPr/>
        </p:nvSpPr>
        <p:spPr>
          <a:xfrm>
            <a:off x="3811598" y="1793148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Стрелка вправо 28"/>
          <p:cNvSpPr/>
          <p:nvPr/>
        </p:nvSpPr>
        <p:spPr>
          <a:xfrm>
            <a:off x="3811598" y="2156650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Стрелка вправо 29"/>
          <p:cNvSpPr/>
          <p:nvPr/>
        </p:nvSpPr>
        <p:spPr>
          <a:xfrm>
            <a:off x="3811597" y="2847987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4813674" y="1633689"/>
            <a:ext cx="33217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srgbClr val="9D7255"/>
                </a:solidFill>
                <a:latin typeface="Bahnschrift" panose="020B0502040204020203" pitchFamily="34" charset="0"/>
              </a:rPr>
              <a:t>PurchaseViewModel.kt</a:t>
            </a:r>
            <a:endParaRPr lang="ru-RU" sz="2400" u="sng" dirty="0">
              <a:solidFill>
                <a:srgbClr val="9D7255"/>
              </a:solidFill>
              <a:latin typeface="Bahnschrift" panose="020B0502040204020203" pitchFamily="34" charset="0"/>
              <a:ea typeface="Cambria" panose="02040503050406030204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4814041" y="1995303"/>
            <a:ext cx="38294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9D7255"/>
                </a:solidFill>
                <a:latin typeface="Bahnschrift" panose="020B0502040204020203" pitchFamily="34" charset="0"/>
              </a:rPr>
              <a:t>ClickerRepository.kt</a:t>
            </a:r>
            <a:endParaRPr lang="ru-RU" sz="2400" u="sng" dirty="0">
              <a:solidFill>
                <a:srgbClr val="9D7255"/>
              </a:solidFill>
              <a:latin typeface="Bahnschrift" panose="020B0502040204020203" pitchFamily="34" charset="0"/>
              <a:ea typeface="Cambria" panose="020405030504060302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4825865" y="2679249"/>
            <a:ext cx="330366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9D7255"/>
                </a:solidFill>
                <a:latin typeface="Bahnschrift" panose="020B0502040204020203" pitchFamily="34" charset="0"/>
              </a:rPr>
              <a:t>ClickerDao.kt</a:t>
            </a:r>
            <a:endParaRPr lang="ru-RU" sz="2400" u="sng" dirty="0">
              <a:solidFill>
                <a:srgbClr val="9D7255"/>
              </a:solidFill>
              <a:latin typeface="Bahnschrift" panose="020B0502040204020203" pitchFamily="34" charset="0"/>
              <a:ea typeface="Cambria" panose="02040503050406030204" pitchFamily="18" charset="0"/>
            </a:endParaRPr>
          </a:p>
        </p:txBody>
      </p:sp>
      <p:sp>
        <p:nvSpPr>
          <p:cNvPr id="24" name="Прямоугольник 23"/>
          <p:cNvSpPr/>
          <p:nvPr/>
        </p:nvSpPr>
        <p:spPr>
          <a:xfrm>
            <a:off x="4813674" y="2342741"/>
            <a:ext cx="43082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9D7255"/>
                </a:solidFill>
                <a:latin typeface="Bahnschrift" panose="020B0502040204020203" pitchFamily="34" charset="0"/>
              </a:rPr>
              <a:t>PurchasedImageRepository.kt</a:t>
            </a:r>
            <a:endParaRPr lang="ru-RU" sz="2400" dirty="0">
              <a:solidFill>
                <a:srgbClr val="9D7255"/>
              </a:solidFill>
              <a:latin typeface="Bahnschrift" panose="020B0502040204020203" pitchFamily="34" charset="0"/>
            </a:endParaRPr>
          </a:p>
        </p:txBody>
      </p:sp>
      <p:sp>
        <p:nvSpPr>
          <p:cNvPr id="25" name="Прямоугольник 24"/>
          <p:cNvSpPr/>
          <p:nvPr/>
        </p:nvSpPr>
        <p:spPr>
          <a:xfrm>
            <a:off x="4803005" y="3051845"/>
            <a:ext cx="36287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9D7255"/>
                </a:solidFill>
                <a:latin typeface="Bahnschrift" panose="020B0502040204020203" pitchFamily="34" charset="0"/>
              </a:rPr>
              <a:t>PurchasedImageDao.kt</a:t>
            </a:r>
            <a:endParaRPr lang="ru-RU" sz="2400" u="sng" dirty="0">
              <a:solidFill>
                <a:srgbClr val="9D7255"/>
              </a:solidFill>
              <a:latin typeface="Bahnschrift" panose="020B0502040204020203" pitchFamily="34" charset="0"/>
              <a:ea typeface="Cambria" panose="02040503050406030204" pitchFamily="18" charset="0"/>
            </a:endParaRPr>
          </a:p>
        </p:txBody>
      </p:sp>
      <p:sp>
        <p:nvSpPr>
          <p:cNvPr id="26" name="Прямоугольник 25"/>
          <p:cNvSpPr/>
          <p:nvPr/>
        </p:nvSpPr>
        <p:spPr>
          <a:xfrm>
            <a:off x="4806247" y="3427343"/>
            <a:ext cx="37079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9D7255"/>
                </a:solidFill>
                <a:latin typeface="Bahnschrift" panose="020B0502040204020203" pitchFamily="34" charset="0"/>
              </a:rPr>
              <a:t>ThemeManager</a:t>
            </a:r>
            <a:r>
              <a:rPr lang="ru-RU" sz="2400" dirty="0">
                <a:solidFill>
                  <a:srgbClr val="9D7255"/>
                </a:solidFill>
                <a:latin typeface="Bahnschrift" panose="020B0502040204020203" pitchFamily="34" charset="0"/>
              </a:rPr>
              <a:t>.</a:t>
            </a:r>
            <a:r>
              <a:rPr lang="en-US" sz="2400" dirty="0" err="1">
                <a:solidFill>
                  <a:srgbClr val="9D7255"/>
                </a:solidFill>
                <a:latin typeface="Bahnschrift" panose="020B0502040204020203" pitchFamily="34" charset="0"/>
              </a:rPr>
              <a:t>kt</a:t>
            </a:r>
            <a:endParaRPr lang="ru-RU" sz="2400" dirty="0">
              <a:solidFill>
                <a:srgbClr val="9D7255"/>
              </a:solidFill>
              <a:latin typeface="Bahnschrift" panose="020B0502040204020203" pitchFamily="34" charset="0"/>
              <a:ea typeface="Cambria" panose="02040503050406030204" pitchFamily="18" charset="0"/>
            </a:endParaRPr>
          </a:p>
        </p:txBody>
      </p:sp>
      <p:sp>
        <p:nvSpPr>
          <p:cNvPr id="33" name="Стрелка вправо 32"/>
          <p:cNvSpPr/>
          <p:nvPr/>
        </p:nvSpPr>
        <p:spPr>
          <a:xfrm>
            <a:off x="3799406" y="2522989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Стрелка вправо 33"/>
          <p:cNvSpPr/>
          <p:nvPr/>
        </p:nvSpPr>
        <p:spPr>
          <a:xfrm>
            <a:off x="3804653" y="3190541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Стрелка вправо 34"/>
          <p:cNvSpPr/>
          <p:nvPr/>
        </p:nvSpPr>
        <p:spPr>
          <a:xfrm>
            <a:off x="3804653" y="3577839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TextBox 26"/>
          <p:cNvSpPr txBox="1"/>
          <p:nvPr/>
        </p:nvSpPr>
        <p:spPr>
          <a:xfrm>
            <a:off x="384439" y="1920489"/>
            <a:ext cx="2935730" cy="1369606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bg1">
                <a:lumMod val="85000"/>
                <a:alpha val="7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🐰</a:t>
            </a:r>
          </a:p>
          <a:p>
            <a:pPr algn="ctr"/>
            <a:r>
              <a:rPr lang="en-US" sz="2400" b="1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Flow </a:t>
            </a:r>
            <a:endParaRPr lang="ru-RU" sz="2400" b="1" i="0" u="none" strike="noStrike" cap="none" dirty="0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algn="ctr"/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Реактивное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программирование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для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UI</a:t>
            </a:r>
            <a:endParaRPr lang="ru-RU" sz="1600" dirty="0"/>
          </a:p>
        </p:txBody>
      </p:sp>
      <p:pic>
        <p:nvPicPr>
          <p:cNvPr id="31" name="Рисунок 30"/>
          <p:cNvPicPr/>
          <p:nvPr/>
        </p:nvPicPr>
        <p:blipFill>
          <a:blip r:embed="rId5"/>
          <a:stretch>
            <a:fillRect/>
          </a:stretch>
        </p:blipFill>
        <p:spPr>
          <a:xfrm>
            <a:off x="1223140" y="4357918"/>
            <a:ext cx="9441652" cy="1253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5877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олилиния 15"/>
          <p:cNvSpPr/>
          <p:nvPr/>
        </p:nvSpPr>
        <p:spPr>
          <a:xfrm>
            <a:off x="9444659" y="4448874"/>
            <a:ext cx="2757488" cy="2438415"/>
          </a:xfrm>
          <a:custGeom>
            <a:avLst/>
            <a:gdLst>
              <a:gd name="connsiteX0" fmla="*/ 2757488 w 2757488"/>
              <a:gd name="connsiteY0" fmla="*/ 772901 h 2438415"/>
              <a:gd name="connsiteX1" fmla="*/ 1864859 w 2757488"/>
              <a:gd name="connsiteY1" fmla="*/ 15 h 2438415"/>
              <a:gd name="connsiteX2" fmla="*/ 1331459 w 2757488"/>
              <a:gd name="connsiteY2" fmla="*/ 751129 h 2438415"/>
              <a:gd name="connsiteX3" fmla="*/ 144916 w 2757488"/>
              <a:gd name="connsiteY3" fmla="*/ 609615 h 2438415"/>
              <a:gd name="connsiteX4" fmla="*/ 112259 w 2757488"/>
              <a:gd name="connsiteY4" fmla="*/ 1643758 h 2438415"/>
              <a:gd name="connsiteX5" fmla="*/ 983116 w 2757488"/>
              <a:gd name="connsiteY5" fmla="*/ 2046529 h 2438415"/>
              <a:gd name="connsiteX6" fmla="*/ 1440316 w 2757488"/>
              <a:gd name="connsiteY6" fmla="*/ 2438415 h 2438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57488" h="2438415">
                <a:moveTo>
                  <a:pt x="2757488" y="772901"/>
                </a:moveTo>
                <a:cubicBezTo>
                  <a:pt x="2430009" y="388272"/>
                  <a:pt x="2102530" y="3644"/>
                  <a:pt x="1864859" y="15"/>
                </a:cubicBezTo>
                <a:cubicBezTo>
                  <a:pt x="1627188" y="-3614"/>
                  <a:pt x="1618116" y="649529"/>
                  <a:pt x="1331459" y="751129"/>
                </a:cubicBezTo>
                <a:cubicBezTo>
                  <a:pt x="1044802" y="852729"/>
                  <a:pt x="348116" y="460843"/>
                  <a:pt x="144916" y="609615"/>
                </a:cubicBezTo>
                <a:cubicBezTo>
                  <a:pt x="-58284" y="758386"/>
                  <a:pt x="-27441" y="1404272"/>
                  <a:pt x="112259" y="1643758"/>
                </a:cubicBezTo>
                <a:cubicBezTo>
                  <a:pt x="251959" y="1883244"/>
                  <a:pt x="761773" y="1914086"/>
                  <a:pt x="983116" y="2046529"/>
                </a:cubicBezTo>
                <a:cubicBezTo>
                  <a:pt x="1204459" y="2178972"/>
                  <a:pt x="1367744" y="2349515"/>
                  <a:pt x="1440316" y="2438415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олилиния 16"/>
          <p:cNvSpPr/>
          <p:nvPr/>
        </p:nvSpPr>
        <p:spPr>
          <a:xfrm>
            <a:off x="7569479" y="4282223"/>
            <a:ext cx="4807577" cy="2771719"/>
          </a:xfrm>
          <a:custGeom>
            <a:avLst/>
            <a:gdLst>
              <a:gd name="connsiteX0" fmla="*/ 1737806 w 4165320"/>
              <a:gd name="connsiteY0" fmla="*/ 2586662 h 2586662"/>
              <a:gd name="connsiteX1" fmla="*/ 28749 w 4165320"/>
              <a:gd name="connsiteY1" fmla="*/ 1977062 h 2586662"/>
              <a:gd name="connsiteX2" fmla="*/ 779863 w 4165320"/>
              <a:gd name="connsiteY2" fmla="*/ 1095319 h 2586662"/>
              <a:gd name="connsiteX3" fmla="*/ 2249434 w 4165320"/>
              <a:gd name="connsiteY3" fmla="*/ 1432776 h 2586662"/>
              <a:gd name="connsiteX4" fmla="*/ 2630434 w 4165320"/>
              <a:gd name="connsiteY4" fmla="*/ 540147 h 2586662"/>
              <a:gd name="connsiteX5" fmla="*/ 3261806 w 4165320"/>
              <a:gd name="connsiteY5" fmla="*/ 28519 h 2586662"/>
              <a:gd name="connsiteX6" fmla="*/ 4165320 w 4165320"/>
              <a:gd name="connsiteY6" fmla="*/ 1389233 h 2586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5320" h="2586662">
                <a:moveTo>
                  <a:pt x="1737806" y="2586662"/>
                </a:moveTo>
                <a:cubicBezTo>
                  <a:pt x="963106" y="2406140"/>
                  <a:pt x="188406" y="2225619"/>
                  <a:pt x="28749" y="1977062"/>
                </a:cubicBezTo>
                <a:cubicBezTo>
                  <a:pt x="-130908" y="1728505"/>
                  <a:pt x="409749" y="1186033"/>
                  <a:pt x="779863" y="1095319"/>
                </a:cubicBezTo>
                <a:cubicBezTo>
                  <a:pt x="1149977" y="1004605"/>
                  <a:pt x="1941005" y="1525305"/>
                  <a:pt x="2249434" y="1432776"/>
                </a:cubicBezTo>
                <a:cubicBezTo>
                  <a:pt x="2557863" y="1340247"/>
                  <a:pt x="2461705" y="774190"/>
                  <a:pt x="2630434" y="540147"/>
                </a:cubicBezTo>
                <a:cubicBezTo>
                  <a:pt x="2799163" y="306104"/>
                  <a:pt x="3005992" y="-112995"/>
                  <a:pt x="3261806" y="28519"/>
                </a:cubicBezTo>
                <a:cubicBezTo>
                  <a:pt x="3517620" y="170033"/>
                  <a:pt x="3922206" y="1127976"/>
                  <a:pt x="4165320" y="1389233"/>
                </a:cubicBezTo>
              </a:path>
            </a:pathLst>
          </a:custGeom>
          <a:noFill/>
          <a:ln w="127000">
            <a:solidFill>
              <a:schemeClr val="bg1">
                <a:alpha val="6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0" y="-209979"/>
            <a:ext cx="1435269" cy="157348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3689" y="1283193"/>
            <a:ext cx="262151" cy="329213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794" y="1447799"/>
            <a:ext cx="262151" cy="329213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12405"/>
            <a:ext cx="262151" cy="329213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588" y="1327396"/>
            <a:ext cx="262151" cy="329213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4659" y="-50100"/>
            <a:ext cx="2747341" cy="816427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75000"/>
                <a:alpha val="99000"/>
              </a:schemeClr>
            </a:outerShdw>
          </a:effectLst>
        </p:spPr>
      </p:pic>
      <p:sp>
        <p:nvSpPr>
          <p:cNvPr id="20" name="TextBox 19"/>
          <p:cNvSpPr txBox="1"/>
          <p:nvPr/>
        </p:nvSpPr>
        <p:spPr>
          <a:xfrm>
            <a:off x="1513111" y="427754"/>
            <a:ext cx="9363435" cy="830997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8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Использованные технологии</a:t>
            </a:r>
          </a:p>
        </p:txBody>
      </p:sp>
      <p:sp>
        <p:nvSpPr>
          <p:cNvPr id="2" name="Стрелка вправо 1"/>
          <p:cNvSpPr/>
          <p:nvPr/>
        </p:nvSpPr>
        <p:spPr>
          <a:xfrm>
            <a:off x="3811599" y="1769311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4825497" y="1628970"/>
            <a:ext cx="25478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ThemeManager.kt</a:t>
            </a:r>
            <a:endParaRPr lang="ru-RU" sz="2400" dirty="0">
              <a:solidFill>
                <a:srgbClr val="9D725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8" name="Стрелка вправо 27"/>
          <p:cNvSpPr/>
          <p:nvPr/>
        </p:nvSpPr>
        <p:spPr>
          <a:xfrm>
            <a:off x="3811598" y="2161854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4844747" y="2013326"/>
            <a:ext cx="25109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AppContext.kt</a:t>
            </a:r>
            <a:endParaRPr lang="ru-RU" sz="2400" u="sng" dirty="0">
              <a:solidFill>
                <a:srgbClr val="9D725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23945" y="1428915"/>
            <a:ext cx="2935730" cy="1323439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bg1">
                <a:lumMod val="85000"/>
                <a:alpha val="7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🐼</a:t>
            </a:r>
          </a:p>
          <a:p>
            <a:pPr algn="ctr"/>
            <a:r>
              <a:rPr lang="en-US" sz="2400" b="1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DataStore</a:t>
            </a:r>
            <a:r>
              <a:rPr lang="en-US" sz="2400" b="1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endParaRPr lang="ru-RU" sz="2400" b="1" i="0" u="none" strike="noStrike" cap="none" dirty="0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algn="ctr"/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Хранение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настроек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приложения</a:t>
            </a:r>
            <a:r>
              <a:rPr lang="en-US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(</a:t>
            </a:r>
            <a:r>
              <a:rPr lang="en-US" sz="1600" b="0" i="0" u="none" strike="noStrike" cap="none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тема</a:t>
            </a:r>
            <a:r>
              <a:rPr lang="ru-RU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)</a:t>
            </a:r>
            <a:endParaRPr lang="ru-RU" sz="1600" dirty="0"/>
          </a:p>
        </p:txBody>
      </p:sp>
      <p:pic>
        <p:nvPicPr>
          <p:cNvPr id="36" name="Рисунок 35"/>
          <p:cNvPicPr/>
          <p:nvPr/>
        </p:nvPicPr>
        <p:blipFill>
          <a:blip r:embed="rId5"/>
          <a:stretch>
            <a:fillRect/>
          </a:stretch>
        </p:blipFill>
        <p:spPr>
          <a:xfrm>
            <a:off x="1695992" y="3229564"/>
            <a:ext cx="8737793" cy="325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1702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олилиния 15"/>
          <p:cNvSpPr/>
          <p:nvPr/>
        </p:nvSpPr>
        <p:spPr>
          <a:xfrm>
            <a:off x="9444659" y="4448874"/>
            <a:ext cx="2757488" cy="2438415"/>
          </a:xfrm>
          <a:custGeom>
            <a:avLst/>
            <a:gdLst>
              <a:gd name="connsiteX0" fmla="*/ 2757488 w 2757488"/>
              <a:gd name="connsiteY0" fmla="*/ 772901 h 2438415"/>
              <a:gd name="connsiteX1" fmla="*/ 1864859 w 2757488"/>
              <a:gd name="connsiteY1" fmla="*/ 15 h 2438415"/>
              <a:gd name="connsiteX2" fmla="*/ 1331459 w 2757488"/>
              <a:gd name="connsiteY2" fmla="*/ 751129 h 2438415"/>
              <a:gd name="connsiteX3" fmla="*/ 144916 w 2757488"/>
              <a:gd name="connsiteY3" fmla="*/ 609615 h 2438415"/>
              <a:gd name="connsiteX4" fmla="*/ 112259 w 2757488"/>
              <a:gd name="connsiteY4" fmla="*/ 1643758 h 2438415"/>
              <a:gd name="connsiteX5" fmla="*/ 983116 w 2757488"/>
              <a:gd name="connsiteY5" fmla="*/ 2046529 h 2438415"/>
              <a:gd name="connsiteX6" fmla="*/ 1440316 w 2757488"/>
              <a:gd name="connsiteY6" fmla="*/ 2438415 h 2438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57488" h="2438415">
                <a:moveTo>
                  <a:pt x="2757488" y="772901"/>
                </a:moveTo>
                <a:cubicBezTo>
                  <a:pt x="2430009" y="388272"/>
                  <a:pt x="2102530" y="3644"/>
                  <a:pt x="1864859" y="15"/>
                </a:cubicBezTo>
                <a:cubicBezTo>
                  <a:pt x="1627188" y="-3614"/>
                  <a:pt x="1618116" y="649529"/>
                  <a:pt x="1331459" y="751129"/>
                </a:cubicBezTo>
                <a:cubicBezTo>
                  <a:pt x="1044802" y="852729"/>
                  <a:pt x="348116" y="460843"/>
                  <a:pt x="144916" y="609615"/>
                </a:cubicBezTo>
                <a:cubicBezTo>
                  <a:pt x="-58284" y="758386"/>
                  <a:pt x="-27441" y="1404272"/>
                  <a:pt x="112259" y="1643758"/>
                </a:cubicBezTo>
                <a:cubicBezTo>
                  <a:pt x="251959" y="1883244"/>
                  <a:pt x="761773" y="1914086"/>
                  <a:pt x="983116" y="2046529"/>
                </a:cubicBezTo>
                <a:cubicBezTo>
                  <a:pt x="1204459" y="2178972"/>
                  <a:pt x="1367744" y="2349515"/>
                  <a:pt x="1440316" y="2438415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олилиния 16"/>
          <p:cNvSpPr/>
          <p:nvPr/>
        </p:nvSpPr>
        <p:spPr>
          <a:xfrm>
            <a:off x="7569479" y="4282223"/>
            <a:ext cx="4807577" cy="2771719"/>
          </a:xfrm>
          <a:custGeom>
            <a:avLst/>
            <a:gdLst>
              <a:gd name="connsiteX0" fmla="*/ 1737806 w 4165320"/>
              <a:gd name="connsiteY0" fmla="*/ 2586662 h 2586662"/>
              <a:gd name="connsiteX1" fmla="*/ 28749 w 4165320"/>
              <a:gd name="connsiteY1" fmla="*/ 1977062 h 2586662"/>
              <a:gd name="connsiteX2" fmla="*/ 779863 w 4165320"/>
              <a:gd name="connsiteY2" fmla="*/ 1095319 h 2586662"/>
              <a:gd name="connsiteX3" fmla="*/ 2249434 w 4165320"/>
              <a:gd name="connsiteY3" fmla="*/ 1432776 h 2586662"/>
              <a:gd name="connsiteX4" fmla="*/ 2630434 w 4165320"/>
              <a:gd name="connsiteY4" fmla="*/ 540147 h 2586662"/>
              <a:gd name="connsiteX5" fmla="*/ 3261806 w 4165320"/>
              <a:gd name="connsiteY5" fmla="*/ 28519 h 2586662"/>
              <a:gd name="connsiteX6" fmla="*/ 4165320 w 4165320"/>
              <a:gd name="connsiteY6" fmla="*/ 1389233 h 2586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5320" h="2586662">
                <a:moveTo>
                  <a:pt x="1737806" y="2586662"/>
                </a:moveTo>
                <a:cubicBezTo>
                  <a:pt x="963106" y="2406140"/>
                  <a:pt x="188406" y="2225619"/>
                  <a:pt x="28749" y="1977062"/>
                </a:cubicBezTo>
                <a:cubicBezTo>
                  <a:pt x="-130908" y="1728505"/>
                  <a:pt x="409749" y="1186033"/>
                  <a:pt x="779863" y="1095319"/>
                </a:cubicBezTo>
                <a:cubicBezTo>
                  <a:pt x="1149977" y="1004605"/>
                  <a:pt x="1941005" y="1525305"/>
                  <a:pt x="2249434" y="1432776"/>
                </a:cubicBezTo>
                <a:cubicBezTo>
                  <a:pt x="2557863" y="1340247"/>
                  <a:pt x="2461705" y="774190"/>
                  <a:pt x="2630434" y="540147"/>
                </a:cubicBezTo>
                <a:cubicBezTo>
                  <a:pt x="2799163" y="306104"/>
                  <a:pt x="3005992" y="-112995"/>
                  <a:pt x="3261806" y="28519"/>
                </a:cubicBezTo>
                <a:cubicBezTo>
                  <a:pt x="3517620" y="170033"/>
                  <a:pt x="3922206" y="1127976"/>
                  <a:pt x="4165320" y="1389233"/>
                </a:cubicBezTo>
              </a:path>
            </a:pathLst>
          </a:custGeom>
          <a:noFill/>
          <a:ln w="127000">
            <a:solidFill>
              <a:schemeClr val="bg1">
                <a:alpha val="6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0" y="-209979"/>
            <a:ext cx="1435269" cy="157348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3689" y="1283193"/>
            <a:ext cx="262151" cy="329213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794" y="1447799"/>
            <a:ext cx="262151" cy="329213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12405"/>
            <a:ext cx="262151" cy="329213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588" y="1327396"/>
            <a:ext cx="262151" cy="329213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4659" y="-50100"/>
            <a:ext cx="2747341" cy="816427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75000"/>
                <a:alpha val="99000"/>
              </a:schemeClr>
            </a:outerShdw>
          </a:effectLst>
        </p:spPr>
      </p:pic>
      <p:sp>
        <p:nvSpPr>
          <p:cNvPr id="20" name="TextBox 19"/>
          <p:cNvSpPr txBox="1"/>
          <p:nvPr/>
        </p:nvSpPr>
        <p:spPr>
          <a:xfrm>
            <a:off x="1540865" y="371958"/>
            <a:ext cx="4917345" cy="1569660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8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Использованные технологии</a:t>
            </a:r>
          </a:p>
        </p:txBody>
      </p:sp>
      <p:sp>
        <p:nvSpPr>
          <p:cNvPr id="2" name="Стрелка вправо 1"/>
          <p:cNvSpPr/>
          <p:nvPr/>
        </p:nvSpPr>
        <p:spPr>
          <a:xfrm>
            <a:off x="3572302" y="3758850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4626157" y="3602821"/>
            <a:ext cx="21559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MainActivity</a:t>
            </a:r>
            <a:r>
              <a:rPr lang="ru-RU" sz="2400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r>
              <a:rPr lang="en-US" sz="24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kt</a:t>
            </a:r>
            <a:endParaRPr lang="ru-RU" sz="2400" dirty="0">
              <a:solidFill>
                <a:srgbClr val="9D725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9" name="Рисунок 18"/>
          <p:cNvPicPr/>
          <p:nvPr/>
        </p:nvPicPr>
        <p:blipFill>
          <a:blip r:embed="rId5"/>
          <a:stretch>
            <a:fillRect/>
          </a:stretch>
        </p:blipFill>
        <p:spPr>
          <a:xfrm>
            <a:off x="6940552" y="794326"/>
            <a:ext cx="4792643" cy="5924108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315355" y="3254238"/>
            <a:ext cx="2935730" cy="1323439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bg1">
                <a:lumMod val="85000"/>
                <a:alpha val="7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🐨</a:t>
            </a:r>
          </a:p>
          <a:p>
            <a:pPr algn="ctr"/>
            <a:r>
              <a:rPr lang="en-US" sz="24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http </a:t>
            </a:r>
          </a:p>
          <a:p>
            <a:pPr algn="ctr"/>
            <a:r>
              <a:rPr lang="ru-RU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Создание запроса на сервер для вывода цитат 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32782680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олилиния 15"/>
          <p:cNvSpPr/>
          <p:nvPr/>
        </p:nvSpPr>
        <p:spPr>
          <a:xfrm>
            <a:off x="9444659" y="4448874"/>
            <a:ext cx="2757488" cy="2438415"/>
          </a:xfrm>
          <a:custGeom>
            <a:avLst/>
            <a:gdLst>
              <a:gd name="connsiteX0" fmla="*/ 2757488 w 2757488"/>
              <a:gd name="connsiteY0" fmla="*/ 772901 h 2438415"/>
              <a:gd name="connsiteX1" fmla="*/ 1864859 w 2757488"/>
              <a:gd name="connsiteY1" fmla="*/ 15 h 2438415"/>
              <a:gd name="connsiteX2" fmla="*/ 1331459 w 2757488"/>
              <a:gd name="connsiteY2" fmla="*/ 751129 h 2438415"/>
              <a:gd name="connsiteX3" fmla="*/ 144916 w 2757488"/>
              <a:gd name="connsiteY3" fmla="*/ 609615 h 2438415"/>
              <a:gd name="connsiteX4" fmla="*/ 112259 w 2757488"/>
              <a:gd name="connsiteY4" fmla="*/ 1643758 h 2438415"/>
              <a:gd name="connsiteX5" fmla="*/ 983116 w 2757488"/>
              <a:gd name="connsiteY5" fmla="*/ 2046529 h 2438415"/>
              <a:gd name="connsiteX6" fmla="*/ 1440316 w 2757488"/>
              <a:gd name="connsiteY6" fmla="*/ 2438415 h 2438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57488" h="2438415">
                <a:moveTo>
                  <a:pt x="2757488" y="772901"/>
                </a:moveTo>
                <a:cubicBezTo>
                  <a:pt x="2430009" y="388272"/>
                  <a:pt x="2102530" y="3644"/>
                  <a:pt x="1864859" y="15"/>
                </a:cubicBezTo>
                <a:cubicBezTo>
                  <a:pt x="1627188" y="-3614"/>
                  <a:pt x="1618116" y="649529"/>
                  <a:pt x="1331459" y="751129"/>
                </a:cubicBezTo>
                <a:cubicBezTo>
                  <a:pt x="1044802" y="852729"/>
                  <a:pt x="348116" y="460843"/>
                  <a:pt x="144916" y="609615"/>
                </a:cubicBezTo>
                <a:cubicBezTo>
                  <a:pt x="-58284" y="758386"/>
                  <a:pt x="-27441" y="1404272"/>
                  <a:pt x="112259" y="1643758"/>
                </a:cubicBezTo>
                <a:cubicBezTo>
                  <a:pt x="251959" y="1883244"/>
                  <a:pt x="761773" y="1914086"/>
                  <a:pt x="983116" y="2046529"/>
                </a:cubicBezTo>
                <a:cubicBezTo>
                  <a:pt x="1204459" y="2178972"/>
                  <a:pt x="1367744" y="2349515"/>
                  <a:pt x="1440316" y="2438415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олилиния 16"/>
          <p:cNvSpPr/>
          <p:nvPr/>
        </p:nvSpPr>
        <p:spPr>
          <a:xfrm>
            <a:off x="7569479" y="4282223"/>
            <a:ext cx="4807577" cy="2771719"/>
          </a:xfrm>
          <a:custGeom>
            <a:avLst/>
            <a:gdLst>
              <a:gd name="connsiteX0" fmla="*/ 1737806 w 4165320"/>
              <a:gd name="connsiteY0" fmla="*/ 2586662 h 2586662"/>
              <a:gd name="connsiteX1" fmla="*/ 28749 w 4165320"/>
              <a:gd name="connsiteY1" fmla="*/ 1977062 h 2586662"/>
              <a:gd name="connsiteX2" fmla="*/ 779863 w 4165320"/>
              <a:gd name="connsiteY2" fmla="*/ 1095319 h 2586662"/>
              <a:gd name="connsiteX3" fmla="*/ 2249434 w 4165320"/>
              <a:gd name="connsiteY3" fmla="*/ 1432776 h 2586662"/>
              <a:gd name="connsiteX4" fmla="*/ 2630434 w 4165320"/>
              <a:gd name="connsiteY4" fmla="*/ 540147 h 2586662"/>
              <a:gd name="connsiteX5" fmla="*/ 3261806 w 4165320"/>
              <a:gd name="connsiteY5" fmla="*/ 28519 h 2586662"/>
              <a:gd name="connsiteX6" fmla="*/ 4165320 w 4165320"/>
              <a:gd name="connsiteY6" fmla="*/ 1389233 h 2586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5320" h="2586662">
                <a:moveTo>
                  <a:pt x="1737806" y="2586662"/>
                </a:moveTo>
                <a:cubicBezTo>
                  <a:pt x="963106" y="2406140"/>
                  <a:pt x="188406" y="2225619"/>
                  <a:pt x="28749" y="1977062"/>
                </a:cubicBezTo>
                <a:cubicBezTo>
                  <a:pt x="-130908" y="1728505"/>
                  <a:pt x="409749" y="1186033"/>
                  <a:pt x="779863" y="1095319"/>
                </a:cubicBezTo>
                <a:cubicBezTo>
                  <a:pt x="1149977" y="1004605"/>
                  <a:pt x="1941005" y="1525305"/>
                  <a:pt x="2249434" y="1432776"/>
                </a:cubicBezTo>
                <a:cubicBezTo>
                  <a:pt x="2557863" y="1340247"/>
                  <a:pt x="2461705" y="774190"/>
                  <a:pt x="2630434" y="540147"/>
                </a:cubicBezTo>
                <a:cubicBezTo>
                  <a:pt x="2799163" y="306104"/>
                  <a:pt x="3005992" y="-112995"/>
                  <a:pt x="3261806" y="28519"/>
                </a:cubicBezTo>
                <a:cubicBezTo>
                  <a:pt x="3517620" y="170033"/>
                  <a:pt x="3922206" y="1127976"/>
                  <a:pt x="4165320" y="1389233"/>
                </a:cubicBezTo>
              </a:path>
            </a:pathLst>
          </a:custGeom>
          <a:noFill/>
          <a:ln w="127000">
            <a:solidFill>
              <a:schemeClr val="bg1">
                <a:alpha val="6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0" y="-209979"/>
            <a:ext cx="1435269" cy="157348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3689" y="1283193"/>
            <a:ext cx="262151" cy="329213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794" y="1447799"/>
            <a:ext cx="262151" cy="329213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12405"/>
            <a:ext cx="262151" cy="329213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588" y="1327396"/>
            <a:ext cx="262151" cy="329213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4659" y="-50100"/>
            <a:ext cx="2747341" cy="816427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75000"/>
                <a:alpha val="99000"/>
              </a:schemeClr>
            </a:outerShdw>
          </a:effectLst>
        </p:spPr>
      </p:pic>
      <p:sp>
        <p:nvSpPr>
          <p:cNvPr id="20" name="TextBox 19"/>
          <p:cNvSpPr txBox="1"/>
          <p:nvPr/>
        </p:nvSpPr>
        <p:spPr>
          <a:xfrm>
            <a:off x="1472209" y="390163"/>
            <a:ext cx="8946907" cy="830997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8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Использованные технологии</a:t>
            </a:r>
          </a:p>
        </p:txBody>
      </p:sp>
      <p:sp>
        <p:nvSpPr>
          <p:cNvPr id="2" name="Стрелка вправо 1"/>
          <p:cNvSpPr/>
          <p:nvPr/>
        </p:nvSpPr>
        <p:spPr>
          <a:xfrm>
            <a:off x="3909186" y="2021662"/>
            <a:ext cx="943275" cy="164607"/>
          </a:xfrm>
          <a:prstGeom prst="rightArrow">
            <a:avLst/>
          </a:prstGeom>
          <a:solidFill>
            <a:srgbClr val="9D72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4991917" y="1873132"/>
            <a:ext cx="21559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MainActivity</a:t>
            </a:r>
            <a:r>
              <a:rPr lang="ru-RU" sz="2400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r>
              <a:rPr lang="en-US" sz="2400" dirty="0" err="1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kt</a:t>
            </a:r>
            <a:endParaRPr lang="ru-RU" sz="2400" dirty="0">
              <a:solidFill>
                <a:srgbClr val="9D725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91464" y="1492670"/>
            <a:ext cx="2935730" cy="1323439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bg1">
                <a:lumMod val="85000"/>
                <a:alpha val="7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🐭</a:t>
            </a:r>
          </a:p>
          <a:p>
            <a:pPr algn="ctr"/>
            <a:r>
              <a:rPr lang="en-US" sz="2400" b="1" dirty="0" err="1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MediaPlayer</a:t>
            </a:r>
            <a:r>
              <a:rPr lang="en-US" sz="24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</a:p>
          <a:p>
            <a:pPr algn="ctr"/>
            <a:r>
              <a:rPr lang="ru-RU" sz="1600" b="0" i="0" u="none" strike="noStrike" cap="none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Фоновая музыка</a:t>
            </a:r>
          </a:p>
          <a:p>
            <a:pPr algn="ctr"/>
            <a:endParaRPr lang="ru-RU" sz="1600" dirty="0"/>
          </a:p>
        </p:txBody>
      </p:sp>
      <p:pic>
        <p:nvPicPr>
          <p:cNvPr id="22" name="Рисунок 21"/>
          <p:cNvPicPr/>
          <p:nvPr/>
        </p:nvPicPr>
        <p:blipFill>
          <a:blip r:embed="rId5"/>
          <a:stretch>
            <a:fillRect/>
          </a:stretch>
        </p:blipFill>
        <p:spPr>
          <a:xfrm>
            <a:off x="691464" y="3193984"/>
            <a:ext cx="5940425" cy="3049270"/>
          </a:xfrm>
          <a:prstGeom prst="rect">
            <a:avLst/>
          </a:prstGeom>
        </p:spPr>
      </p:pic>
      <p:pic>
        <p:nvPicPr>
          <p:cNvPr id="23" name="Рисунок 22"/>
          <p:cNvPicPr/>
          <p:nvPr/>
        </p:nvPicPr>
        <p:blipFill>
          <a:blip r:embed="rId6"/>
          <a:stretch>
            <a:fillRect/>
          </a:stretch>
        </p:blipFill>
        <p:spPr>
          <a:xfrm>
            <a:off x="7456900" y="3761940"/>
            <a:ext cx="3625699" cy="2022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1362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1137" y="-149614"/>
            <a:ext cx="2366806" cy="3545174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7146" y="1018234"/>
            <a:ext cx="381271" cy="478806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2536" y="24874"/>
            <a:ext cx="2859272" cy="920576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726010"/>
            <a:ext cx="1435269" cy="1573480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30629" y="6219182"/>
            <a:ext cx="262151" cy="329213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854" y="6383788"/>
            <a:ext cx="262151" cy="329213"/>
          </a:xfrm>
          <a:prstGeom prst="rect">
            <a:avLst/>
          </a:prstGeom>
        </p:spPr>
      </p:pic>
      <p:pic>
        <p:nvPicPr>
          <p:cNvPr id="17" name="Рисунок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6940" y="6548394"/>
            <a:ext cx="262151" cy="329213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648" y="6263385"/>
            <a:ext cx="262151" cy="329213"/>
          </a:xfrm>
          <a:prstGeom prst="rect">
            <a:avLst/>
          </a:prstGeom>
        </p:spPr>
      </p:pic>
      <p:sp>
        <p:nvSpPr>
          <p:cNvPr id="2" name="Полилиния 1"/>
          <p:cNvSpPr/>
          <p:nvPr/>
        </p:nvSpPr>
        <p:spPr>
          <a:xfrm>
            <a:off x="-559320" y="-217715"/>
            <a:ext cx="2754086" cy="3026229"/>
          </a:xfrm>
          <a:custGeom>
            <a:avLst/>
            <a:gdLst>
              <a:gd name="connsiteX0" fmla="*/ 2024743 w 2629504"/>
              <a:gd name="connsiteY0" fmla="*/ 0 h 2922356"/>
              <a:gd name="connsiteX1" fmla="*/ 2590800 w 2629504"/>
              <a:gd name="connsiteY1" fmla="*/ 1273629 h 2922356"/>
              <a:gd name="connsiteX2" fmla="*/ 1066800 w 2629504"/>
              <a:gd name="connsiteY2" fmla="*/ 1556657 h 2922356"/>
              <a:gd name="connsiteX3" fmla="*/ 1164772 w 2629504"/>
              <a:gd name="connsiteY3" fmla="*/ 2634343 h 2922356"/>
              <a:gd name="connsiteX4" fmla="*/ 2057400 w 2629504"/>
              <a:gd name="connsiteY4" fmla="*/ 1023257 h 2922356"/>
              <a:gd name="connsiteX5" fmla="*/ 348343 w 2629504"/>
              <a:gd name="connsiteY5" fmla="*/ 979714 h 2922356"/>
              <a:gd name="connsiteX6" fmla="*/ 511629 w 2629504"/>
              <a:gd name="connsiteY6" fmla="*/ 2688771 h 2922356"/>
              <a:gd name="connsiteX7" fmla="*/ 0 w 2629504"/>
              <a:gd name="connsiteY7" fmla="*/ 2906486 h 292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29504" h="2922356">
                <a:moveTo>
                  <a:pt x="2024743" y="0"/>
                </a:moveTo>
                <a:cubicBezTo>
                  <a:pt x="2387600" y="507093"/>
                  <a:pt x="2750457" y="1014186"/>
                  <a:pt x="2590800" y="1273629"/>
                </a:cubicBezTo>
                <a:cubicBezTo>
                  <a:pt x="2431143" y="1533072"/>
                  <a:pt x="1304471" y="1329871"/>
                  <a:pt x="1066800" y="1556657"/>
                </a:cubicBezTo>
                <a:cubicBezTo>
                  <a:pt x="829129" y="1783443"/>
                  <a:pt x="999672" y="2723243"/>
                  <a:pt x="1164772" y="2634343"/>
                </a:cubicBezTo>
                <a:cubicBezTo>
                  <a:pt x="1329872" y="2545443"/>
                  <a:pt x="2193471" y="1299028"/>
                  <a:pt x="2057400" y="1023257"/>
                </a:cubicBezTo>
                <a:cubicBezTo>
                  <a:pt x="1921329" y="747486"/>
                  <a:pt x="605972" y="702128"/>
                  <a:pt x="348343" y="979714"/>
                </a:cubicBezTo>
                <a:cubicBezTo>
                  <a:pt x="90714" y="1257300"/>
                  <a:pt x="569686" y="2367642"/>
                  <a:pt x="511629" y="2688771"/>
                </a:cubicBezTo>
                <a:cubicBezTo>
                  <a:pt x="453572" y="3009900"/>
                  <a:pt x="0" y="2906486"/>
                  <a:pt x="0" y="2906486"/>
                </a:cubicBezTo>
              </a:path>
            </a:pathLst>
          </a:custGeom>
          <a:noFill/>
          <a:ln w="120650">
            <a:solidFill>
              <a:schemeClr val="bg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олилиния 4"/>
          <p:cNvSpPr/>
          <p:nvPr/>
        </p:nvSpPr>
        <p:spPr>
          <a:xfrm>
            <a:off x="10886" y="-10886"/>
            <a:ext cx="2634343" cy="2819400"/>
          </a:xfrm>
          <a:custGeom>
            <a:avLst/>
            <a:gdLst>
              <a:gd name="connsiteX0" fmla="*/ 1328057 w 2634343"/>
              <a:gd name="connsiteY0" fmla="*/ 0 h 2819400"/>
              <a:gd name="connsiteX1" fmla="*/ 1328057 w 2634343"/>
              <a:gd name="connsiteY1" fmla="*/ 0 h 2819400"/>
              <a:gd name="connsiteX2" fmla="*/ 2623457 w 2634343"/>
              <a:gd name="connsiteY2" fmla="*/ 348343 h 2819400"/>
              <a:gd name="connsiteX3" fmla="*/ 2634343 w 2634343"/>
              <a:gd name="connsiteY3" fmla="*/ 1382486 h 2819400"/>
              <a:gd name="connsiteX4" fmla="*/ 1632857 w 2634343"/>
              <a:gd name="connsiteY4" fmla="*/ 1807029 h 2819400"/>
              <a:gd name="connsiteX5" fmla="*/ 609600 w 2634343"/>
              <a:gd name="connsiteY5" fmla="*/ 1502229 h 2819400"/>
              <a:gd name="connsiteX6" fmla="*/ 315685 w 2634343"/>
              <a:gd name="connsiteY6" fmla="*/ 2035629 h 2819400"/>
              <a:gd name="connsiteX7" fmla="*/ 261257 w 2634343"/>
              <a:gd name="connsiteY7" fmla="*/ 2732315 h 2819400"/>
              <a:gd name="connsiteX8" fmla="*/ 0 w 2634343"/>
              <a:gd name="connsiteY8" fmla="*/ 2819400 h 2819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34343" h="2819400">
                <a:moveTo>
                  <a:pt x="1328057" y="0"/>
                </a:moveTo>
                <a:lnTo>
                  <a:pt x="1328057" y="0"/>
                </a:lnTo>
                <a:lnTo>
                  <a:pt x="2623457" y="348343"/>
                </a:lnTo>
                <a:lnTo>
                  <a:pt x="2634343" y="1382486"/>
                </a:lnTo>
                <a:lnTo>
                  <a:pt x="1632857" y="1807029"/>
                </a:lnTo>
                <a:lnTo>
                  <a:pt x="609600" y="1502229"/>
                </a:lnTo>
                <a:lnTo>
                  <a:pt x="315685" y="2035629"/>
                </a:lnTo>
                <a:lnTo>
                  <a:pt x="261257" y="2732315"/>
                </a:lnTo>
                <a:lnTo>
                  <a:pt x="0" y="2819400"/>
                </a:lnTo>
              </a:path>
            </a:pathLst>
          </a:custGeom>
          <a:noFill/>
          <a:ln w="19050">
            <a:solidFill>
              <a:schemeClr val="tx1">
                <a:alpha val="6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TextBox 18"/>
          <p:cNvSpPr txBox="1"/>
          <p:nvPr/>
        </p:nvSpPr>
        <p:spPr>
          <a:xfrm>
            <a:off x="3441929" y="187024"/>
            <a:ext cx="4565306" cy="707886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0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Тестирование</a:t>
            </a:r>
          </a:p>
        </p:txBody>
      </p:sp>
      <p:sp>
        <p:nvSpPr>
          <p:cNvPr id="26" name="Скругленный прямоугольник 25"/>
          <p:cNvSpPr/>
          <p:nvPr/>
        </p:nvSpPr>
        <p:spPr>
          <a:xfrm>
            <a:off x="286343" y="1398814"/>
            <a:ext cx="4957140" cy="4375859"/>
          </a:xfrm>
          <a:prstGeom prst="roundRect">
            <a:avLst/>
          </a:prstGeom>
          <a:solidFill>
            <a:srgbClr val="E1D3D1">
              <a:alpha val="89000"/>
            </a:srgbClr>
          </a:solidFill>
          <a:ln w="38100">
            <a:solidFill>
              <a:schemeClr val="bg1">
                <a:lumMod val="8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📍 </a:t>
            </a:r>
            <a:r>
              <a:rPr lang="ru-RU" b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Покрытие тестами</a:t>
            </a:r>
            <a:endParaRPr lang="ru-RU" dirty="0">
              <a:solidFill>
                <a:srgbClr val="724928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ru-RU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Реализованный тест проверяет, что при покупке изображения питомца метод репозитория действительно отправляет команду на сохранение в базу. Для этого используется мок-DAO, позволяющий отследить вызов метода без обращения к реальной базе данных</a:t>
            </a:r>
            <a:r>
              <a:rPr lang="ru-RU" sz="14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22968" y="1944466"/>
            <a:ext cx="6394295" cy="3251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3680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4659" y="-50100"/>
            <a:ext cx="2747341" cy="816427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75000"/>
                <a:alpha val="99000"/>
              </a:schemeClr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2205660" y="245740"/>
            <a:ext cx="7238999" cy="923330"/>
          </a:xfrm>
          <a:prstGeom prst="rect">
            <a:avLst/>
          </a:prstGeom>
          <a:noFill/>
          <a:effectLst>
            <a:outerShdw blurRad="50800" dist="38100" dir="18900000" algn="b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5400" i="1" dirty="0">
                <a:solidFill>
                  <a:srgbClr val="9D72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Заключение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03171" y="1227992"/>
            <a:ext cx="10473889" cy="1815882"/>
          </a:xfrm>
          <a:prstGeom prst="rect">
            <a:avLst/>
          </a:prstGeom>
          <a:noFill/>
          <a:ln w="12700" cap="rnd">
            <a:solidFill>
              <a:schemeClr val="bg1"/>
            </a:solidFill>
            <a:bevel/>
          </a:ln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Проект </a:t>
            </a:r>
            <a:r>
              <a:rPr lang="ru-RU" sz="2800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Petty</a:t>
            </a:r>
            <a:r>
              <a:rPr lang="ru-RU" sz="28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u-RU" sz="2800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Clicker</a:t>
            </a:r>
            <a:r>
              <a:rPr lang="ru-RU" sz="28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успешно реализован как функциональное и визуально привлекательное </a:t>
            </a:r>
            <a:r>
              <a:rPr lang="ru-RU" sz="2800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Android</a:t>
            </a:r>
            <a:r>
              <a:rPr lang="ru-RU" sz="28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-приложение, соответствующее современным требованиям в жанре казуальных </a:t>
            </a:r>
            <a:r>
              <a:rPr lang="ru-RU" sz="2800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clicker</a:t>
            </a:r>
            <a:r>
              <a:rPr lang="ru-RU" sz="28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-игр.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7861" y="3356261"/>
            <a:ext cx="3175167" cy="31751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835795" y="3281850"/>
            <a:ext cx="6390029" cy="3323987"/>
          </a:xfrm>
          <a:prstGeom prst="rect">
            <a:avLst/>
          </a:prstGeom>
          <a:solidFill>
            <a:srgbClr val="F6F1F1"/>
          </a:solidFill>
          <a:ln w="79375" cap="rnd" cmpd="thinThick">
            <a:solidFill>
              <a:schemeClr val="bg1">
                <a:lumMod val="85000"/>
                <a:alpha val="96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14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📌 Ключевые достижения:</a:t>
            </a:r>
          </a:p>
          <a:p>
            <a:r>
              <a:rPr lang="ru-RU" sz="14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✅ Разработан и внедрён интуитивно понятный интерфейс с поддержкой </a:t>
            </a:r>
            <a:r>
              <a:rPr lang="ru-RU" sz="1400" i="1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темизации</a:t>
            </a:r>
            <a:r>
              <a:rPr lang="ru-RU" sz="14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(тёмная/светлая тема)</a:t>
            </a:r>
          </a:p>
          <a:p>
            <a:r>
              <a:rPr lang="ru-RU" sz="14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✅ Реализована архитектура MVVM с применением </a:t>
            </a:r>
            <a:r>
              <a:rPr lang="ru-RU" sz="1400" i="1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Jetpack</a:t>
            </a:r>
            <a:r>
              <a:rPr lang="ru-RU" sz="14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u-RU" sz="1400" i="1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Compose</a:t>
            </a:r>
            <a:r>
              <a:rPr lang="ru-RU" sz="14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ru-RU" sz="1400" i="1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Room</a:t>
            </a:r>
            <a:r>
              <a:rPr lang="ru-RU" sz="14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ru-RU" sz="1400" i="1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Hilt</a:t>
            </a:r>
            <a:r>
              <a:rPr lang="ru-RU" sz="14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и </a:t>
            </a:r>
            <a:r>
              <a:rPr lang="ru-RU" sz="1400" i="1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Coroutines</a:t>
            </a:r>
            <a:endParaRPr lang="ru-RU" sz="1400" i="1" dirty="0">
              <a:solidFill>
                <a:srgbClr val="724928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ru-RU" sz="14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✅ Внедрена система </a:t>
            </a:r>
            <a:r>
              <a:rPr lang="ru-RU" sz="1400" i="1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автокликера</a:t>
            </a:r>
            <a:r>
              <a:rPr lang="ru-RU" sz="14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активируемая наличием легендарного питомца</a:t>
            </a:r>
          </a:p>
          <a:p>
            <a:r>
              <a:rPr lang="ru-RU" sz="14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✅ Разработана гибкая система расчёта бонусов и прогрессии цен</a:t>
            </a:r>
          </a:p>
          <a:p>
            <a:r>
              <a:rPr lang="ru-RU" sz="14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✅ Реализована коллекционная система с возможностью персонализации (</a:t>
            </a:r>
            <a:r>
              <a:rPr lang="ru-RU" sz="1400" i="1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кастомные</a:t>
            </a:r>
            <a:r>
              <a:rPr lang="ru-RU" sz="14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имена)</a:t>
            </a:r>
          </a:p>
          <a:p>
            <a:r>
              <a:rPr lang="ru-RU" sz="14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✅ Добавлена анимация бонусных кликов и API-интеграция с цитатами, что усиливает вовлечённость</a:t>
            </a:r>
          </a:p>
          <a:p>
            <a:r>
              <a:rPr lang="ru-RU" sz="14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✅ Приложение адаптировано под устройства с различными размерами экранов</a:t>
            </a:r>
          </a:p>
          <a:p>
            <a:r>
              <a:rPr lang="ru-RU" sz="14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✅ Обеспечена высокая производительность и низкое потребление ресурсов</a:t>
            </a:r>
            <a:endParaRPr lang="ru-RU" sz="1400" dirty="0">
              <a:solidFill>
                <a:srgbClr val="724928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3081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3D1">
            <a:alpha val="7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6926" y="-69660"/>
            <a:ext cx="2180130" cy="1729290"/>
          </a:xfrm>
          <a:prstGeom prst="rect">
            <a:avLst/>
          </a:prstGeom>
        </p:spPr>
      </p:pic>
      <p:pic>
        <p:nvPicPr>
          <p:cNvPr id="19" name="Рисунок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4659" y="-50100"/>
            <a:ext cx="2747341" cy="816427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75000"/>
                <a:alpha val="99000"/>
              </a:schemeClr>
            </a:outerShdw>
          </a:effectLst>
        </p:spPr>
      </p:pic>
      <p:sp>
        <p:nvSpPr>
          <p:cNvPr id="10" name="Полилиния 9"/>
          <p:cNvSpPr/>
          <p:nvPr/>
        </p:nvSpPr>
        <p:spPr>
          <a:xfrm>
            <a:off x="0" y="4030933"/>
            <a:ext cx="2895600" cy="2827067"/>
          </a:xfrm>
          <a:custGeom>
            <a:avLst/>
            <a:gdLst>
              <a:gd name="connsiteX0" fmla="*/ 0 w 2895600"/>
              <a:gd name="connsiteY0" fmla="*/ 377781 h 2827067"/>
              <a:gd name="connsiteX1" fmla="*/ 1186543 w 2895600"/>
              <a:gd name="connsiteY1" fmla="*/ 7667 h 2827067"/>
              <a:gd name="connsiteX2" fmla="*/ 1883229 w 2895600"/>
              <a:gd name="connsiteY2" fmla="*/ 682581 h 2827067"/>
              <a:gd name="connsiteX3" fmla="*/ 1589315 w 2895600"/>
              <a:gd name="connsiteY3" fmla="*/ 1411924 h 2827067"/>
              <a:gd name="connsiteX4" fmla="*/ 1415143 w 2895600"/>
              <a:gd name="connsiteY4" fmla="*/ 2163038 h 2827067"/>
              <a:gd name="connsiteX5" fmla="*/ 2449286 w 2895600"/>
              <a:gd name="connsiteY5" fmla="*/ 2337210 h 2827067"/>
              <a:gd name="connsiteX6" fmla="*/ 2895600 w 2895600"/>
              <a:gd name="connsiteY6" fmla="*/ 2827067 h 2827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95600" h="2827067">
                <a:moveTo>
                  <a:pt x="0" y="377781"/>
                </a:moveTo>
                <a:cubicBezTo>
                  <a:pt x="436336" y="167324"/>
                  <a:pt x="872672" y="-43133"/>
                  <a:pt x="1186543" y="7667"/>
                </a:cubicBezTo>
                <a:cubicBezTo>
                  <a:pt x="1500414" y="58467"/>
                  <a:pt x="1816100" y="448538"/>
                  <a:pt x="1883229" y="682581"/>
                </a:cubicBezTo>
                <a:cubicBezTo>
                  <a:pt x="1950358" y="916624"/>
                  <a:pt x="1667329" y="1165181"/>
                  <a:pt x="1589315" y="1411924"/>
                </a:cubicBezTo>
                <a:cubicBezTo>
                  <a:pt x="1511301" y="1658667"/>
                  <a:pt x="1271815" y="2008824"/>
                  <a:pt x="1415143" y="2163038"/>
                </a:cubicBezTo>
                <a:cubicBezTo>
                  <a:pt x="1558471" y="2317252"/>
                  <a:pt x="2202543" y="2226538"/>
                  <a:pt x="2449286" y="2337210"/>
                </a:cubicBezTo>
                <a:cubicBezTo>
                  <a:pt x="2696029" y="2447882"/>
                  <a:pt x="2735943" y="2774453"/>
                  <a:pt x="2895600" y="2827067"/>
                </a:cubicBezTo>
              </a:path>
            </a:pathLst>
          </a:custGeom>
          <a:noFill/>
          <a:ln w="127000">
            <a:solidFill>
              <a:schemeClr val="bg1">
                <a:alpha val="6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олилиния 10"/>
          <p:cNvSpPr/>
          <p:nvPr/>
        </p:nvSpPr>
        <p:spPr>
          <a:xfrm>
            <a:off x="-185057" y="4190999"/>
            <a:ext cx="2177143" cy="2906486"/>
          </a:xfrm>
          <a:custGeom>
            <a:avLst/>
            <a:gdLst>
              <a:gd name="connsiteX0" fmla="*/ 0 w 2024743"/>
              <a:gd name="connsiteY0" fmla="*/ 0 h 2710543"/>
              <a:gd name="connsiteX1" fmla="*/ 1208314 w 2024743"/>
              <a:gd name="connsiteY1" fmla="*/ 348343 h 2710543"/>
              <a:gd name="connsiteX2" fmla="*/ 1175657 w 2024743"/>
              <a:gd name="connsiteY2" fmla="*/ 1600200 h 2710543"/>
              <a:gd name="connsiteX3" fmla="*/ 1502229 w 2024743"/>
              <a:gd name="connsiteY3" fmla="*/ 2449286 h 2710543"/>
              <a:gd name="connsiteX4" fmla="*/ 2024743 w 2024743"/>
              <a:gd name="connsiteY4" fmla="*/ 2710543 h 271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24743" h="2710543">
                <a:moveTo>
                  <a:pt x="0" y="0"/>
                </a:moveTo>
                <a:cubicBezTo>
                  <a:pt x="506185" y="40821"/>
                  <a:pt x="1012371" y="81643"/>
                  <a:pt x="1208314" y="348343"/>
                </a:cubicBezTo>
                <a:cubicBezTo>
                  <a:pt x="1404257" y="615043"/>
                  <a:pt x="1126671" y="1250043"/>
                  <a:pt x="1175657" y="1600200"/>
                </a:cubicBezTo>
                <a:cubicBezTo>
                  <a:pt x="1224643" y="1950357"/>
                  <a:pt x="1360715" y="2264229"/>
                  <a:pt x="1502229" y="2449286"/>
                </a:cubicBezTo>
                <a:cubicBezTo>
                  <a:pt x="1643743" y="2634343"/>
                  <a:pt x="1852386" y="2661557"/>
                  <a:pt x="2024743" y="2710543"/>
                </a:cubicBezTo>
              </a:path>
            </a:pathLst>
          </a:custGeom>
          <a:noFill/>
          <a:ln w="25400">
            <a:solidFill>
              <a:schemeClr val="tx1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1164769" y="429980"/>
            <a:ext cx="7652659" cy="830997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8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Архитектура приложения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354285" y="1506117"/>
            <a:ext cx="7304315" cy="1200329"/>
          </a:xfrm>
          <a:prstGeom prst="rect">
            <a:avLst/>
          </a:prstGeom>
          <a:solidFill>
            <a:srgbClr val="F6F1F1"/>
          </a:solidFill>
          <a:ln w="79375" cap="rnd" cmpd="thinThick">
            <a:solidFill>
              <a:schemeClr val="tx1">
                <a:lumMod val="50000"/>
                <a:lumOff val="50000"/>
                <a:alpha val="96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i="1" dirty="0">
                <a:latin typeface="Cambria" panose="02040503050406030204" pitchFamily="18" charset="0"/>
                <a:ea typeface="Cambria" panose="02040503050406030204" pitchFamily="18" charset="0"/>
              </a:rPr>
              <a:t>Presentation Layer </a:t>
            </a:r>
            <a:endParaRPr lang="ru-RU" i="1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ru-RU" dirty="0">
                <a:latin typeface="Cambria" panose="02040503050406030204" pitchFamily="18" charset="0"/>
                <a:ea typeface="Cambria" panose="02040503050406030204" pitchFamily="18" charset="0"/>
              </a:rPr>
              <a:t>пользовательский интерфейс, созданный на </a:t>
            </a:r>
            <a:r>
              <a:rPr lang="ru-RU" dirty="0" err="1">
                <a:latin typeface="Cambria" panose="02040503050406030204" pitchFamily="18" charset="0"/>
                <a:ea typeface="Cambria" panose="02040503050406030204" pitchFamily="18" charset="0"/>
              </a:rPr>
              <a:t>Jetpack</a:t>
            </a:r>
            <a:r>
              <a:rPr lang="ru-RU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u-RU" dirty="0" err="1">
                <a:latin typeface="Cambria" panose="02040503050406030204" pitchFamily="18" charset="0"/>
                <a:ea typeface="Cambria" panose="02040503050406030204" pitchFamily="18" charset="0"/>
              </a:rPr>
              <a:t>Compose</a:t>
            </a:r>
            <a:r>
              <a:rPr lang="ru-RU" dirty="0">
                <a:latin typeface="Cambria" panose="02040503050406030204" pitchFamily="18" charset="0"/>
                <a:ea typeface="Cambria" panose="02040503050406030204" pitchFamily="18" charset="0"/>
              </a:rPr>
              <a:t>. Управление состоянием реализовано через </a:t>
            </a:r>
            <a:r>
              <a:rPr lang="ru-RU" dirty="0" err="1">
                <a:latin typeface="Cambria" panose="02040503050406030204" pitchFamily="18" charset="0"/>
                <a:ea typeface="Cambria" panose="02040503050406030204" pitchFamily="18" charset="0"/>
              </a:rPr>
              <a:t>ViewModel</a:t>
            </a:r>
            <a:r>
              <a:rPr lang="ru-RU" dirty="0">
                <a:latin typeface="Cambria" panose="02040503050406030204" pitchFamily="18" charset="0"/>
                <a:ea typeface="Cambria" panose="02040503050406030204" pitchFamily="18" charset="0"/>
              </a:rPr>
              <a:t> и </a:t>
            </a:r>
            <a:r>
              <a:rPr lang="ru-RU" dirty="0" err="1">
                <a:latin typeface="Cambria" panose="02040503050406030204" pitchFamily="18" charset="0"/>
                <a:ea typeface="Cambria" panose="02040503050406030204" pitchFamily="18" charset="0"/>
              </a:rPr>
              <a:t>StateFlow</a:t>
            </a:r>
            <a:r>
              <a:rPr lang="ru-RU" dirty="0">
                <a:latin typeface="Cambria" panose="02040503050406030204" pitchFamily="18" charset="0"/>
                <a:ea typeface="Cambria" panose="02040503050406030204" pitchFamily="18" charset="0"/>
              </a:rPr>
              <a:t>. Навигация реализована через активности и встроенные переходы.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332514" y="1500600"/>
            <a:ext cx="7304315" cy="1200329"/>
          </a:xfrm>
          <a:prstGeom prst="rect">
            <a:avLst/>
          </a:prstGeom>
          <a:solidFill>
            <a:srgbClr val="F6F1F1"/>
          </a:solidFill>
          <a:ln w="79375" cap="rnd" cmpd="thinThick">
            <a:solidFill>
              <a:schemeClr val="tx1">
                <a:lumMod val="50000"/>
                <a:lumOff val="50000"/>
                <a:alpha val="96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Presentation Layer </a:t>
            </a:r>
            <a:endParaRPr lang="ru-RU" i="1" dirty="0">
              <a:solidFill>
                <a:srgbClr val="724928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ru-RU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пользовательский интерфейс, созданный на </a:t>
            </a:r>
            <a:r>
              <a:rPr lang="ru-RU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Jetpack</a:t>
            </a:r>
            <a:r>
              <a:rPr lang="ru-RU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u-RU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Compose</a:t>
            </a:r>
            <a:r>
              <a:rPr lang="ru-RU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Управление состоянием реализовано через </a:t>
            </a:r>
            <a:r>
              <a:rPr lang="ru-RU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ViewModel</a:t>
            </a:r>
            <a:r>
              <a:rPr lang="ru-RU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и </a:t>
            </a:r>
            <a:r>
              <a:rPr lang="ru-RU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StateFlow</a:t>
            </a:r>
            <a:r>
              <a:rPr lang="ru-RU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Навигация реализована через активности и встроенные переходы.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354285" y="3197320"/>
            <a:ext cx="7304315" cy="1200329"/>
          </a:xfrm>
          <a:prstGeom prst="rect">
            <a:avLst/>
          </a:prstGeom>
          <a:solidFill>
            <a:srgbClr val="F6F1F1"/>
          </a:solidFill>
          <a:ln w="79375" cap="rnd" cmpd="thinThick">
            <a:solidFill>
              <a:schemeClr val="tx1">
                <a:lumMod val="50000"/>
                <a:lumOff val="50000"/>
                <a:alpha val="96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724928"/>
                </a:solidFill>
              </a:rPr>
              <a:t>Domain Layer</a:t>
            </a:r>
            <a:endParaRPr lang="ru-RU" i="1" dirty="0">
              <a:solidFill>
                <a:srgbClr val="724928"/>
              </a:solidFill>
            </a:endParaRPr>
          </a:p>
          <a:p>
            <a:r>
              <a:rPr lang="ru-RU" dirty="0">
                <a:solidFill>
                  <a:srgbClr val="724928"/>
                </a:solidFill>
              </a:rPr>
              <a:t>представлен бизнес-логикой внутри </a:t>
            </a:r>
            <a:r>
              <a:rPr lang="ru-RU" dirty="0" err="1">
                <a:solidFill>
                  <a:srgbClr val="724928"/>
                </a:solidFill>
              </a:rPr>
              <a:t>ViewModel</a:t>
            </a:r>
            <a:r>
              <a:rPr lang="ru-RU" dirty="0">
                <a:solidFill>
                  <a:srgbClr val="724928"/>
                </a:solidFill>
              </a:rPr>
              <a:t> и </a:t>
            </a:r>
            <a:r>
              <a:rPr lang="ru-RU" dirty="0" err="1">
                <a:solidFill>
                  <a:srgbClr val="724928"/>
                </a:solidFill>
              </a:rPr>
              <a:t>Repository</a:t>
            </a:r>
            <a:r>
              <a:rPr lang="ru-RU" dirty="0">
                <a:solidFill>
                  <a:srgbClr val="724928"/>
                </a:solidFill>
              </a:rPr>
              <a:t>, в частности логикой </a:t>
            </a:r>
            <a:r>
              <a:rPr lang="ru-RU" dirty="0" err="1">
                <a:solidFill>
                  <a:srgbClr val="724928"/>
                </a:solidFill>
              </a:rPr>
              <a:t>автокликера</a:t>
            </a:r>
            <a:r>
              <a:rPr lang="ru-RU" dirty="0">
                <a:solidFill>
                  <a:srgbClr val="724928"/>
                </a:solidFill>
              </a:rPr>
              <a:t>, расчёта бонусов и обработки пользовательских действий.</a:t>
            </a:r>
            <a:r>
              <a:rPr lang="en-US" dirty="0">
                <a:solidFill>
                  <a:srgbClr val="724928"/>
                </a:solidFill>
              </a:rPr>
              <a:t> </a:t>
            </a:r>
            <a:endParaRPr lang="ru-RU" dirty="0">
              <a:solidFill>
                <a:srgbClr val="724928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354285" y="4844301"/>
            <a:ext cx="7304315" cy="1200329"/>
          </a:xfrm>
          <a:prstGeom prst="rect">
            <a:avLst/>
          </a:prstGeom>
          <a:solidFill>
            <a:srgbClr val="F6F1F1"/>
          </a:solidFill>
          <a:ln w="79375" cap="rnd" cmpd="thinThick">
            <a:solidFill>
              <a:schemeClr val="tx1">
                <a:lumMod val="50000"/>
                <a:lumOff val="50000"/>
                <a:alpha val="96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724928"/>
                </a:solidFill>
              </a:rPr>
              <a:t>Data Layer</a:t>
            </a:r>
            <a:endParaRPr lang="ru-RU" i="1" dirty="0">
              <a:solidFill>
                <a:srgbClr val="724928"/>
              </a:solidFill>
            </a:endParaRPr>
          </a:p>
          <a:p>
            <a:r>
              <a:rPr lang="ru-RU" dirty="0">
                <a:solidFill>
                  <a:srgbClr val="724928"/>
                </a:solidFill>
              </a:rPr>
              <a:t>база данных </a:t>
            </a:r>
            <a:r>
              <a:rPr lang="ru-RU" dirty="0" err="1">
                <a:solidFill>
                  <a:srgbClr val="724928"/>
                </a:solidFill>
              </a:rPr>
              <a:t>Room</a:t>
            </a:r>
            <a:r>
              <a:rPr lang="ru-RU" dirty="0">
                <a:solidFill>
                  <a:srgbClr val="724928"/>
                </a:solidFill>
              </a:rPr>
              <a:t>, хранилище изображений питомцев, DAO-интерфейсы и </a:t>
            </a:r>
            <a:r>
              <a:rPr lang="ru-RU" dirty="0" err="1">
                <a:solidFill>
                  <a:srgbClr val="724928"/>
                </a:solidFill>
              </a:rPr>
              <a:t>репозитории</a:t>
            </a:r>
            <a:r>
              <a:rPr lang="ru-RU" dirty="0">
                <a:solidFill>
                  <a:srgbClr val="724928"/>
                </a:solidFill>
              </a:rPr>
              <a:t>. Все данные обрабатываются в реактивном стиле через </a:t>
            </a:r>
            <a:r>
              <a:rPr lang="ru-RU" dirty="0" err="1">
                <a:solidFill>
                  <a:srgbClr val="724928"/>
                </a:solidFill>
              </a:rPr>
              <a:t>Flow</a:t>
            </a:r>
            <a:r>
              <a:rPr lang="ru-RU" dirty="0">
                <a:solidFill>
                  <a:srgbClr val="724928"/>
                </a:solidFill>
              </a:rPr>
              <a:t>.</a:t>
            </a:r>
          </a:p>
        </p:txBody>
      </p:sp>
      <p:cxnSp>
        <p:nvCxnSpPr>
          <p:cNvPr id="31" name="Прямая соединительная линия 30"/>
          <p:cNvCxnSpPr/>
          <p:nvPr/>
        </p:nvCxnSpPr>
        <p:spPr>
          <a:xfrm>
            <a:off x="3940052" y="2100764"/>
            <a:ext cx="22348" cy="3429179"/>
          </a:xfrm>
          <a:prstGeom prst="line">
            <a:avLst/>
          </a:prstGeom>
          <a:ln w="53975">
            <a:solidFill>
              <a:schemeClr val="bg2">
                <a:lumMod val="50000"/>
                <a:alpha val="8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Овал 34"/>
          <p:cNvSpPr/>
          <p:nvPr/>
        </p:nvSpPr>
        <p:spPr>
          <a:xfrm>
            <a:off x="3852966" y="2065567"/>
            <a:ext cx="174172" cy="163286"/>
          </a:xfrm>
          <a:prstGeom prst="ellipse">
            <a:avLst/>
          </a:prstGeom>
          <a:solidFill>
            <a:schemeClr val="bg2">
              <a:lumMod val="75000"/>
              <a:alpha val="7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Овал 35"/>
          <p:cNvSpPr/>
          <p:nvPr/>
        </p:nvSpPr>
        <p:spPr>
          <a:xfrm>
            <a:off x="3864140" y="3715841"/>
            <a:ext cx="174172" cy="163286"/>
          </a:xfrm>
          <a:prstGeom prst="ellipse">
            <a:avLst/>
          </a:prstGeom>
          <a:solidFill>
            <a:schemeClr val="bg2">
              <a:lumMod val="75000"/>
              <a:alpha val="7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Овал 36"/>
          <p:cNvSpPr/>
          <p:nvPr/>
        </p:nvSpPr>
        <p:spPr>
          <a:xfrm>
            <a:off x="3875314" y="5412561"/>
            <a:ext cx="174172" cy="163286"/>
          </a:xfrm>
          <a:prstGeom prst="ellipse">
            <a:avLst/>
          </a:prstGeom>
          <a:solidFill>
            <a:schemeClr val="bg2">
              <a:lumMod val="75000"/>
              <a:alpha val="7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DFAA37F-1B93-4254-82C4-0BF5F215B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977" y="1260977"/>
            <a:ext cx="3354389" cy="532101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7101608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2536" y="24874"/>
            <a:ext cx="2859272" cy="920576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2973" y="4951179"/>
            <a:ext cx="1858835" cy="2037834"/>
          </a:xfrm>
          <a:prstGeom prst="rect">
            <a:avLst/>
          </a:prstGeom>
        </p:spPr>
      </p:pic>
      <p:sp>
        <p:nvSpPr>
          <p:cNvPr id="3" name="Полилиния 2"/>
          <p:cNvSpPr/>
          <p:nvPr/>
        </p:nvSpPr>
        <p:spPr>
          <a:xfrm>
            <a:off x="8823846" y="3502174"/>
            <a:ext cx="3380988" cy="3360639"/>
          </a:xfrm>
          <a:custGeom>
            <a:avLst/>
            <a:gdLst>
              <a:gd name="connsiteX0" fmla="*/ 3380988 w 3380988"/>
              <a:gd name="connsiteY0" fmla="*/ 1108327 h 3360639"/>
              <a:gd name="connsiteX1" fmla="*/ 1629190 w 3380988"/>
              <a:gd name="connsiteY1" fmla="*/ 1422 h 3360639"/>
              <a:gd name="connsiteX2" fmla="*/ 300903 w 3380988"/>
              <a:gd name="connsiteY2" fmla="*/ 1310458 h 3360639"/>
              <a:gd name="connsiteX3" fmla="*/ 2274082 w 3380988"/>
              <a:gd name="connsiteY3" fmla="*/ 1955350 h 3360639"/>
              <a:gd name="connsiteX4" fmla="*/ 2071952 w 3380988"/>
              <a:gd name="connsiteY4" fmla="*/ 1002449 h 3360639"/>
              <a:gd name="connsiteX5" fmla="*/ 21771 w 3380988"/>
              <a:gd name="connsiteY5" fmla="*/ 1916849 h 3360639"/>
              <a:gd name="connsiteX6" fmla="*/ 993922 w 3380988"/>
              <a:gd name="connsiteY6" fmla="*/ 3360639 h 3360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80988" h="3360639">
                <a:moveTo>
                  <a:pt x="3380988" y="1108327"/>
                </a:moveTo>
                <a:cubicBezTo>
                  <a:pt x="2761762" y="538030"/>
                  <a:pt x="2142537" y="-32267"/>
                  <a:pt x="1629190" y="1422"/>
                </a:cubicBezTo>
                <a:cubicBezTo>
                  <a:pt x="1115842" y="35110"/>
                  <a:pt x="193421" y="984803"/>
                  <a:pt x="300903" y="1310458"/>
                </a:cubicBezTo>
                <a:cubicBezTo>
                  <a:pt x="408385" y="1636113"/>
                  <a:pt x="1978907" y="2006685"/>
                  <a:pt x="2274082" y="1955350"/>
                </a:cubicBezTo>
                <a:cubicBezTo>
                  <a:pt x="2569257" y="1904015"/>
                  <a:pt x="2447337" y="1008866"/>
                  <a:pt x="2071952" y="1002449"/>
                </a:cubicBezTo>
                <a:cubicBezTo>
                  <a:pt x="1696567" y="996032"/>
                  <a:pt x="201443" y="1523817"/>
                  <a:pt x="21771" y="1916849"/>
                </a:cubicBezTo>
                <a:cubicBezTo>
                  <a:pt x="-157901" y="2309881"/>
                  <a:pt x="828688" y="3153696"/>
                  <a:pt x="993922" y="3360639"/>
                </a:cubicBezTo>
              </a:path>
            </a:pathLst>
          </a:custGeom>
          <a:noFill/>
          <a:ln w="57150">
            <a:solidFill>
              <a:srgbClr val="F6F1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/>
          <p:cNvSpPr txBox="1"/>
          <p:nvPr/>
        </p:nvSpPr>
        <p:spPr>
          <a:xfrm>
            <a:off x="2203154" y="1445781"/>
            <a:ext cx="7785692" cy="4524315"/>
          </a:xfrm>
          <a:prstGeom prst="rect">
            <a:avLst/>
          </a:prstGeom>
          <a:solidFill>
            <a:srgbClr val="F6F1F1"/>
          </a:solidFill>
          <a:ln w="79375" cap="rnd" cmpd="thinThick">
            <a:solidFill>
              <a:schemeClr val="tx1">
                <a:lumMod val="50000"/>
                <a:lumOff val="50000"/>
                <a:alpha val="96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📈 Планы по развитию:</a:t>
            </a:r>
          </a:p>
          <a:p>
            <a:endParaRPr lang="ru-RU" i="1" dirty="0">
              <a:solidFill>
                <a:srgbClr val="724928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ru-RU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🌐 Интеграция с облачной базой данных (</a:t>
            </a:r>
            <a:r>
              <a:rPr lang="ru-RU" i="1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Firebase</a:t>
            </a:r>
            <a:r>
              <a:rPr lang="ru-RU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ru-RU" i="1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Supabase</a:t>
            </a:r>
            <a:r>
              <a:rPr lang="ru-RU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— для хранения коллекции и синхронизации между устройствами</a:t>
            </a:r>
          </a:p>
          <a:p>
            <a:r>
              <a:rPr lang="ru-RU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🛒 Добавление внутриигровых покупок — монетизация через виртуальную валюту или рекламные просмотры</a:t>
            </a:r>
          </a:p>
          <a:p>
            <a:r>
              <a:rPr lang="ru-RU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🏆 Система достижений — награды за количество кликов, редких питомцев и т.д.</a:t>
            </a:r>
          </a:p>
          <a:p>
            <a:r>
              <a:rPr lang="ru-RU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📷 Галерея питомцев и скриншоты — возможность делиться питомцами с друзьями</a:t>
            </a:r>
          </a:p>
          <a:p>
            <a:r>
              <a:rPr lang="ru-RU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🔁 Режим "</a:t>
            </a:r>
            <a:r>
              <a:rPr lang="ru-RU" i="1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Reset</a:t>
            </a:r>
            <a:r>
              <a:rPr lang="ru-RU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u-RU" i="1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Prestige</a:t>
            </a:r>
            <a:r>
              <a:rPr lang="ru-RU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" — с получением особых очков за полную перезагрузку прогресса</a:t>
            </a:r>
          </a:p>
          <a:p>
            <a:r>
              <a:rPr lang="ru-RU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🌍 Локализация интерфейса — добавление английской версии для выхода на международный рынок</a:t>
            </a:r>
          </a:p>
          <a:p>
            <a:r>
              <a:rPr lang="ru-RU" sz="1600" dirty="0">
                <a:solidFill>
                  <a:srgbClr val="724928"/>
                </a:solidFill>
              </a:rPr>
              <a:t>📍 </a:t>
            </a:r>
            <a:r>
              <a:rPr lang="ru-RU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Искусственный интеллект питомцев — базовые анимации или реакции на действия игрока</a:t>
            </a:r>
            <a:endParaRPr lang="ru-RU" dirty="0">
              <a:solidFill>
                <a:srgbClr val="724928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74914" y="272286"/>
            <a:ext cx="7238999" cy="923330"/>
          </a:xfrm>
          <a:prstGeom prst="rect">
            <a:avLst/>
          </a:prstGeom>
          <a:noFill/>
          <a:effectLst>
            <a:outerShdw blurRad="50800" dist="38100" dir="18900000" algn="b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5400" i="1" dirty="0">
                <a:solidFill>
                  <a:srgbClr val="9D72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Заключение</a:t>
            </a:r>
          </a:p>
        </p:txBody>
      </p:sp>
    </p:spTree>
    <p:extLst>
      <p:ext uri="{BB962C8B-B14F-4D97-AF65-F5344CB8AC3E}">
        <p14:creationId xmlns:p14="http://schemas.microsoft.com/office/powerpoint/2010/main" val="3516837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-1005113" y="-228600"/>
            <a:ext cx="2779484" cy="1427525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57746" y="378374"/>
            <a:ext cx="2391960" cy="1756567"/>
          </a:xfrm>
          <a:prstGeom prst="rect">
            <a:avLst/>
          </a:prstGeom>
        </p:spPr>
      </p:pic>
      <p:sp>
        <p:nvSpPr>
          <p:cNvPr id="9" name="Полилиния 8"/>
          <p:cNvSpPr/>
          <p:nvPr/>
        </p:nvSpPr>
        <p:spPr>
          <a:xfrm>
            <a:off x="-54429" y="10886"/>
            <a:ext cx="2853799" cy="2145156"/>
          </a:xfrm>
          <a:custGeom>
            <a:avLst/>
            <a:gdLst>
              <a:gd name="connsiteX0" fmla="*/ 2242458 w 2853799"/>
              <a:gd name="connsiteY0" fmla="*/ 0 h 2145156"/>
              <a:gd name="connsiteX1" fmla="*/ 2764972 w 2853799"/>
              <a:gd name="connsiteY1" fmla="*/ 435428 h 2145156"/>
              <a:gd name="connsiteX2" fmla="*/ 620486 w 2853799"/>
              <a:gd name="connsiteY2" fmla="*/ 468085 h 2145156"/>
              <a:gd name="connsiteX3" fmla="*/ 1872343 w 2853799"/>
              <a:gd name="connsiteY3" fmla="*/ 1284514 h 2145156"/>
              <a:gd name="connsiteX4" fmla="*/ 740229 w 2853799"/>
              <a:gd name="connsiteY4" fmla="*/ 2144485 h 2145156"/>
              <a:gd name="connsiteX5" fmla="*/ 0 w 2853799"/>
              <a:gd name="connsiteY5" fmla="*/ 1143000 h 2145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53799" h="2145156">
                <a:moveTo>
                  <a:pt x="2242458" y="0"/>
                </a:moveTo>
                <a:cubicBezTo>
                  <a:pt x="2638879" y="178707"/>
                  <a:pt x="3035301" y="357414"/>
                  <a:pt x="2764972" y="435428"/>
                </a:cubicBezTo>
                <a:cubicBezTo>
                  <a:pt x="2494643" y="513442"/>
                  <a:pt x="769257" y="326571"/>
                  <a:pt x="620486" y="468085"/>
                </a:cubicBezTo>
                <a:cubicBezTo>
                  <a:pt x="471715" y="609599"/>
                  <a:pt x="1852386" y="1005114"/>
                  <a:pt x="1872343" y="1284514"/>
                </a:cubicBezTo>
                <a:cubicBezTo>
                  <a:pt x="1892300" y="1563914"/>
                  <a:pt x="1052286" y="2168071"/>
                  <a:pt x="740229" y="2144485"/>
                </a:cubicBezTo>
                <a:cubicBezTo>
                  <a:pt x="428172" y="2120899"/>
                  <a:pt x="439057" y="1182914"/>
                  <a:pt x="0" y="1143000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0214" y="4881497"/>
            <a:ext cx="1432684" cy="2145978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4214" y="6604987"/>
            <a:ext cx="262151" cy="329213"/>
          </a:xfrm>
          <a:prstGeom prst="rect">
            <a:avLst/>
          </a:prstGeom>
        </p:spPr>
      </p:pic>
      <p:sp>
        <p:nvSpPr>
          <p:cNvPr id="13" name="Полилиния 12"/>
          <p:cNvSpPr/>
          <p:nvPr/>
        </p:nvSpPr>
        <p:spPr>
          <a:xfrm>
            <a:off x="7367621" y="3911603"/>
            <a:ext cx="5020322" cy="3022597"/>
          </a:xfrm>
          <a:custGeom>
            <a:avLst/>
            <a:gdLst>
              <a:gd name="connsiteX0" fmla="*/ 1569551 w 5020322"/>
              <a:gd name="connsiteY0" fmla="*/ 2896665 h 2896665"/>
              <a:gd name="connsiteX1" fmla="*/ 121751 w 5020322"/>
              <a:gd name="connsiteY1" fmla="*/ 2210865 h 2896665"/>
              <a:gd name="connsiteX2" fmla="*/ 187065 w 5020322"/>
              <a:gd name="connsiteY2" fmla="*/ 1307351 h 2896665"/>
              <a:gd name="connsiteX3" fmla="*/ 1057922 w 5020322"/>
              <a:gd name="connsiteY3" fmla="*/ 1089636 h 2896665"/>
              <a:gd name="connsiteX4" fmla="*/ 2777865 w 5020322"/>
              <a:gd name="connsiteY4" fmla="*/ 1557722 h 2896665"/>
              <a:gd name="connsiteX5" fmla="*/ 2277122 w 5020322"/>
              <a:gd name="connsiteY5" fmla="*/ 2178208 h 2896665"/>
              <a:gd name="connsiteX6" fmla="*/ 3779351 w 5020322"/>
              <a:gd name="connsiteY6" fmla="*/ 2363265 h 2896665"/>
              <a:gd name="connsiteX7" fmla="*/ 3768465 w 5020322"/>
              <a:gd name="connsiteY7" fmla="*/ 1808093 h 2896665"/>
              <a:gd name="connsiteX8" fmla="*/ 2821408 w 5020322"/>
              <a:gd name="connsiteY8" fmla="*/ 871922 h 2896665"/>
              <a:gd name="connsiteX9" fmla="*/ 2516608 w 5020322"/>
              <a:gd name="connsiteY9" fmla="*/ 44608 h 2896665"/>
              <a:gd name="connsiteX10" fmla="*/ 4062379 w 5020322"/>
              <a:gd name="connsiteY10" fmla="*/ 207893 h 2896665"/>
              <a:gd name="connsiteX11" fmla="*/ 4552237 w 5020322"/>
              <a:gd name="connsiteY11" fmla="*/ 1024322 h 2896665"/>
              <a:gd name="connsiteX12" fmla="*/ 4595779 w 5020322"/>
              <a:gd name="connsiteY12" fmla="*/ 1797208 h 2896665"/>
              <a:gd name="connsiteX13" fmla="*/ 5020322 w 5020322"/>
              <a:gd name="connsiteY13" fmla="*/ 2330608 h 2896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020322" h="2896665">
                <a:moveTo>
                  <a:pt x="1569551" y="2896665"/>
                </a:moveTo>
                <a:cubicBezTo>
                  <a:pt x="960858" y="2686207"/>
                  <a:pt x="352165" y="2475750"/>
                  <a:pt x="121751" y="2210865"/>
                </a:cubicBezTo>
                <a:cubicBezTo>
                  <a:pt x="-108663" y="1945980"/>
                  <a:pt x="31037" y="1494222"/>
                  <a:pt x="187065" y="1307351"/>
                </a:cubicBezTo>
                <a:cubicBezTo>
                  <a:pt x="343093" y="1120480"/>
                  <a:pt x="626122" y="1047908"/>
                  <a:pt x="1057922" y="1089636"/>
                </a:cubicBezTo>
                <a:cubicBezTo>
                  <a:pt x="1489722" y="1131364"/>
                  <a:pt x="2574665" y="1376293"/>
                  <a:pt x="2777865" y="1557722"/>
                </a:cubicBezTo>
                <a:cubicBezTo>
                  <a:pt x="2981065" y="1739151"/>
                  <a:pt x="2110208" y="2043951"/>
                  <a:pt x="2277122" y="2178208"/>
                </a:cubicBezTo>
                <a:cubicBezTo>
                  <a:pt x="2444036" y="2312465"/>
                  <a:pt x="3530794" y="2424951"/>
                  <a:pt x="3779351" y="2363265"/>
                </a:cubicBezTo>
                <a:cubicBezTo>
                  <a:pt x="4027908" y="2301579"/>
                  <a:pt x="3928122" y="2056650"/>
                  <a:pt x="3768465" y="1808093"/>
                </a:cubicBezTo>
                <a:cubicBezTo>
                  <a:pt x="3608808" y="1559536"/>
                  <a:pt x="3030051" y="1165836"/>
                  <a:pt x="2821408" y="871922"/>
                </a:cubicBezTo>
                <a:cubicBezTo>
                  <a:pt x="2612765" y="578008"/>
                  <a:pt x="2309780" y="155279"/>
                  <a:pt x="2516608" y="44608"/>
                </a:cubicBezTo>
                <a:cubicBezTo>
                  <a:pt x="2723436" y="-66063"/>
                  <a:pt x="3723108" y="44607"/>
                  <a:pt x="4062379" y="207893"/>
                </a:cubicBezTo>
                <a:cubicBezTo>
                  <a:pt x="4401650" y="371179"/>
                  <a:pt x="4463337" y="759436"/>
                  <a:pt x="4552237" y="1024322"/>
                </a:cubicBezTo>
                <a:cubicBezTo>
                  <a:pt x="4641137" y="1289208"/>
                  <a:pt x="4517765" y="1579494"/>
                  <a:pt x="4595779" y="1797208"/>
                </a:cubicBezTo>
                <a:cubicBezTo>
                  <a:pt x="4673793" y="2014922"/>
                  <a:pt x="4924165" y="2212679"/>
                  <a:pt x="5020322" y="2330608"/>
                </a:cubicBezTo>
              </a:path>
            </a:pathLst>
          </a:custGeom>
          <a:noFill/>
          <a:ln w="107950">
            <a:solidFill>
              <a:schemeClr val="bg1">
                <a:alpha val="6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2536" y="24874"/>
            <a:ext cx="2859272" cy="920576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2579914" y="330781"/>
            <a:ext cx="5807623" cy="830997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8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Целевая аудитория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51250" y="1481672"/>
            <a:ext cx="11098951" cy="1200329"/>
          </a:xfrm>
          <a:prstGeom prst="rect">
            <a:avLst/>
          </a:prstGeom>
          <a:solidFill>
            <a:srgbClr val="F6F1F1"/>
          </a:solidFill>
          <a:ln w="79375" cap="rnd" cmpd="thinThick">
            <a:solidFill>
              <a:schemeClr val="bg1">
                <a:lumMod val="95000"/>
                <a:alpha val="94000"/>
              </a:schemeClr>
            </a:solidFill>
            <a:rou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just"/>
            <a:r>
              <a:rPr lang="ru-RU" sz="24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Целевым пользователем </a:t>
            </a:r>
            <a:r>
              <a:rPr lang="ru-RU" sz="2400" i="1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Petty</a:t>
            </a:r>
            <a:r>
              <a:rPr lang="ru-RU" sz="24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u-RU" sz="2400" i="1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Clicker</a:t>
            </a:r>
            <a:r>
              <a:rPr lang="ru-RU" sz="24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является широкая аудитория мобильных пользователей в возрасте от 12 до 35 лет, увлечённых простыми и визуально привлекательными играми с элементами коллекционирования и прогрессии.</a:t>
            </a:r>
            <a:endParaRPr lang="ru-RU" sz="2400" dirty="0">
              <a:solidFill>
                <a:srgbClr val="724928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aphicFrame>
        <p:nvGraphicFramePr>
          <p:cNvPr id="15" name="Таблица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6954530"/>
              </p:ext>
            </p:extLst>
          </p:nvPr>
        </p:nvGraphicFramePr>
        <p:xfrm>
          <a:off x="1209278" y="3385644"/>
          <a:ext cx="9632894" cy="2897493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17951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30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164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082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92852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Роль</a:t>
                      </a:r>
                    </a:p>
                  </a:txBody>
                  <a:tcPr anchor="ctr">
                    <a:solidFill>
                      <a:schemeClr val="bg1">
                        <a:alpha val="5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Возраст</a:t>
                      </a:r>
                    </a:p>
                  </a:txBody>
                  <a:tcPr anchor="ctr">
                    <a:solidFill>
                      <a:schemeClr val="bg1">
                        <a:alpha val="5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Основные потребности</a:t>
                      </a:r>
                    </a:p>
                  </a:txBody>
                  <a:tcPr anchor="ctr">
                    <a:solidFill>
                      <a:schemeClr val="bg1">
                        <a:alpha val="5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Технические навыки</a:t>
                      </a:r>
                    </a:p>
                  </a:txBody>
                  <a:tcPr anchor="ctr">
                    <a:solidFill>
                      <a:schemeClr val="bg1">
                        <a:alpha val="58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8601">
                <a:tc>
                  <a:txBody>
                    <a:bodyPr/>
                    <a:lstStyle/>
                    <a:p>
                      <a:r>
                        <a:rPr lang="ru-RU" dirty="0"/>
                        <a:t>Игрок</a:t>
                      </a:r>
                    </a:p>
                  </a:txBody>
                  <a:tcPr>
                    <a:solidFill>
                      <a:schemeClr val="bg1">
                        <a:alpha val="5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12–35 лет</a:t>
                      </a:r>
                    </a:p>
                  </a:txBody>
                  <a:tcPr>
                    <a:solidFill>
                      <a:schemeClr val="bg1">
                        <a:alpha val="5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Увлекательный процесс накопления, коллекционирование питомцев, </a:t>
                      </a:r>
                      <a:r>
                        <a:rPr lang="ru-RU" dirty="0" err="1"/>
                        <a:t>кастомизация</a:t>
                      </a:r>
                      <a:endParaRPr lang="ru-RU" dirty="0"/>
                    </a:p>
                  </a:txBody>
                  <a:tcPr>
                    <a:solidFill>
                      <a:schemeClr val="bg1">
                        <a:alpha val="5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Средние</a:t>
                      </a:r>
                    </a:p>
                  </a:txBody>
                  <a:tcPr>
                    <a:solidFill>
                      <a:schemeClr val="bg1">
                        <a:alpha val="58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3020">
                <a:tc>
                  <a:txBody>
                    <a:bodyPr/>
                    <a:lstStyle/>
                    <a:p>
                      <a:r>
                        <a:rPr lang="ru-RU" dirty="0"/>
                        <a:t>Креативный пользователь</a:t>
                      </a:r>
                    </a:p>
                  </a:txBody>
                  <a:tcPr>
                    <a:solidFill>
                      <a:schemeClr val="bg1">
                        <a:alpha val="5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14–30 лет</a:t>
                      </a:r>
                    </a:p>
                  </a:txBody>
                  <a:tcPr>
                    <a:solidFill>
                      <a:schemeClr val="bg1">
                        <a:alpha val="5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Переименование питомцев, визуальная эстетика, коллекция</a:t>
                      </a:r>
                    </a:p>
                  </a:txBody>
                  <a:tcPr>
                    <a:solidFill>
                      <a:schemeClr val="bg1">
                        <a:alpha val="5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Средние</a:t>
                      </a:r>
                    </a:p>
                  </a:txBody>
                  <a:tcPr>
                    <a:solidFill>
                      <a:schemeClr val="bg1">
                        <a:alpha val="58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3020">
                <a:tc>
                  <a:txBody>
                    <a:bodyPr/>
                    <a:lstStyle/>
                    <a:p>
                      <a:r>
                        <a:rPr lang="ru-RU" dirty="0"/>
                        <a:t>Казуальный игрок</a:t>
                      </a:r>
                    </a:p>
                  </a:txBody>
                  <a:tcPr>
                    <a:solidFill>
                      <a:schemeClr val="bg1">
                        <a:alpha val="5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10–50 лет</a:t>
                      </a:r>
                    </a:p>
                  </a:txBody>
                  <a:tcPr>
                    <a:solidFill>
                      <a:schemeClr val="bg1">
                        <a:alpha val="5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Простота интерфейса, автоматизация (</a:t>
                      </a:r>
                      <a:r>
                        <a:rPr lang="ru-RU" dirty="0" err="1"/>
                        <a:t>автоклик</a:t>
                      </a:r>
                      <a:r>
                        <a:rPr lang="ru-RU" dirty="0"/>
                        <a:t>), без перегрузки</a:t>
                      </a:r>
                    </a:p>
                  </a:txBody>
                  <a:tcPr>
                    <a:solidFill>
                      <a:schemeClr val="bg1">
                        <a:alpha val="5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Низкие</a:t>
                      </a:r>
                    </a:p>
                  </a:txBody>
                  <a:tcPr>
                    <a:solidFill>
                      <a:schemeClr val="bg1">
                        <a:alpha val="58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Прямоугольник 1"/>
          <p:cNvSpPr/>
          <p:nvPr/>
        </p:nvSpPr>
        <p:spPr>
          <a:xfrm>
            <a:off x="1839757" y="178262"/>
            <a:ext cx="80021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b="1" dirty="0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🐶</a:t>
            </a:r>
          </a:p>
        </p:txBody>
      </p:sp>
    </p:spTree>
    <p:extLst>
      <p:ext uri="{BB962C8B-B14F-4D97-AF65-F5344CB8AC3E}">
        <p14:creationId xmlns:p14="http://schemas.microsoft.com/office/powerpoint/2010/main" val="392594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-1119461" y="-321875"/>
            <a:ext cx="3574142" cy="1727562"/>
          </a:xfrm>
          <a:prstGeom prst="ellipse">
            <a:avLst/>
          </a:prstGeom>
          <a:solidFill>
            <a:schemeClr val="bg1">
              <a:alpha val="5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46115" y="485162"/>
            <a:ext cx="2793181" cy="2051209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2536" y="24874"/>
            <a:ext cx="2859272" cy="92057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43042" y="4991848"/>
            <a:ext cx="1781986" cy="214918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723" y="5931769"/>
            <a:ext cx="2727334" cy="1324308"/>
          </a:xfrm>
          <a:prstGeom prst="rect">
            <a:avLst/>
          </a:prstGeom>
        </p:spPr>
      </p:pic>
      <p:sp>
        <p:nvSpPr>
          <p:cNvPr id="7" name="Полилиния 6"/>
          <p:cNvSpPr/>
          <p:nvPr/>
        </p:nvSpPr>
        <p:spPr>
          <a:xfrm>
            <a:off x="-10886" y="4509455"/>
            <a:ext cx="3066947" cy="2381202"/>
          </a:xfrm>
          <a:custGeom>
            <a:avLst/>
            <a:gdLst>
              <a:gd name="connsiteX0" fmla="*/ 0 w 3066947"/>
              <a:gd name="connsiteY0" fmla="*/ 236716 h 2381202"/>
              <a:gd name="connsiteX1" fmla="*/ 315686 w 3066947"/>
              <a:gd name="connsiteY1" fmla="*/ 73431 h 2381202"/>
              <a:gd name="connsiteX2" fmla="*/ 1023257 w 3066947"/>
              <a:gd name="connsiteY2" fmla="*/ 1281745 h 2381202"/>
              <a:gd name="connsiteX3" fmla="*/ 1121229 w 3066947"/>
              <a:gd name="connsiteY3" fmla="*/ 182288 h 2381202"/>
              <a:gd name="connsiteX4" fmla="*/ 2231572 w 3066947"/>
              <a:gd name="connsiteY4" fmla="*/ 813659 h 2381202"/>
              <a:gd name="connsiteX5" fmla="*/ 1719943 w 3066947"/>
              <a:gd name="connsiteY5" fmla="*/ 1564774 h 2381202"/>
              <a:gd name="connsiteX6" fmla="*/ 2960915 w 3066947"/>
              <a:gd name="connsiteY6" fmla="*/ 1782488 h 2381202"/>
              <a:gd name="connsiteX7" fmla="*/ 2917372 w 3066947"/>
              <a:gd name="connsiteY7" fmla="*/ 2381202 h 2381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66947" h="2381202">
                <a:moveTo>
                  <a:pt x="0" y="236716"/>
                </a:moveTo>
                <a:cubicBezTo>
                  <a:pt x="72571" y="67988"/>
                  <a:pt x="145143" y="-100740"/>
                  <a:pt x="315686" y="73431"/>
                </a:cubicBezTo>
                <a:cubicBezTo>
                  <a:pt x="486229" y="247602"/>
                  <a:pt x="889000" y="1263602"/>
                  <a:pt x="1023257" y="1281745"/>
                </a:cubicBezTo>
                <a:cubicBezTo>
                  <a:pt x="1157514" y="1299888"/>
                  <a:pt x="919843" y="260302"/>
                  <a:pt x="1121229" y="182288"/>
                </a:cubicBezTo>
                <a:cubicBezTo>
                  <a:pt x="1322615" y="104274"/>
                  <a:pt x="2131786" y="583245"/>
                  <a:pt x="2231572" y="813659"/>
                </a:cubicBezTo>
                <a:cubicBezTo>
                  <a:pt x="2331358" y="1044073"/>
                  <a:pt x="1598386" y="1403303"/>
                  <a:pt x="1719943" y="1564774"/>
                </a:cubicBezTo>
                <a:cubicBezTo>
                  <a:pt x="1841500" y="1726246"/>
                  <a:pt x="2761344" y="1646417"/>
                  <a:pt x="2960915" y="1782488"/>
                </a:cubicBezTo>
                <a:cubicBezTo>
                  <a:pt x="3160486" y="1918559"/>
                  <a:pt x="3038929" y="2149880"/>
                  <a:pt x="2917372" y="2381202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/>
          <p:cNvSpPr/>
          <p:nvPr/>
        </p:nvSpPr>
        <p:spPr>
          <a:xfrm>
            <a:off x="9811667" y="2830286"/>
            <a:ext cx="4760665" cy="5061857"/>
          </a:xfrm>
          <a:prstGeom prst="ellipse">
            <a:avLst/>
          </a:prstGeom>
          <a:solidFill>
            <a:srgbClr val="E1D3D1"/>
          </a:solidFill>
          <a:ln w="358775">
            <a:solidFill>
              <a:schemeClr val="bg1">
                <a:alpha val="6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олилиния 3"/>
          <p:cNvSpPr/>
          <p:nvPr/>
        </p:nvSpPr>
        <p:spPr>
          <a:xfrm>
            <a:off x="-200003" y="-171649"/>
            <a:ext cx="4156491" cy="4049486"/>
          </a:xfrm>
          <a:custGeom>
            <a:avLst/>
            <a:gdLst>
              <a:gd name="connsiteX0" fmla="*/ 3124200 w 3696098"/>
              <a:gd name="connsiteY0" fmla="*/ 0 h 3607391"/>
              <a:gd name="connsiteX1" fmla="*/ 3690258 w 3696098"/>
              <a:gd name="connsiteY1" fmla="*/ 446315 h 3607391"/>
              <a:gd name="connsiteX2" fmla="*/ 3352800 w 3696098"/>
              <a:gd name="connsiteY2" fmla="*/ 957943 h 3607391"/>
              <a:gd name="connsiteX3" fmla="*/ 2351315 w 3696098"/>
              <a:gd name="connsiteY3" fmla="*/ 674915 h 3607391"/>
              <a:gd name="connsiteX4" fmla="*/ 1426029 w 3696098"/>
              <a:gd name="connsiteY4" fmla="*/ 1807029 h 3607391"/>
              <a:gd name="connsiteX5" fmla="*/ 2579915 w 3696098"/>
              <a:gd name="connsiteY5" fmla="*/ 1959429 h 3607391"/>
              <a:gd name="connsiteX6" fmla="*/ 1132115 w 3696098"/>
              <a:gd name="connsiteY6" fmla="*/ 3592286 h 3607391"/>
              <a:gd name="connsiteX7" fmla="*/ 0 w 3696098"/>
              <a:gd name="connsiteY7" fmla="*/ 2634343 h 3607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96098" h="3607391">
                <a:moveTo>
                  <a:pt x="3124200" y="0"/>
                </a:moveTo>
                <a:cubicBezTo>
                  <a:pt x="3388179" y="143329"/>
                  <a:pt x="3652158" y="286658"/>
                  <a:pt x="3690258" y="446315"/>
                </a:cubicBezTo>
                <a:cubicBezTo>
                  <a:pt x="3728358" y="605972"/>
                  <a:pt x="3575957" y="919843"/>
                  <a:pt x="3352800" y="957943"/>
                </a:cubicBezTo>
                <a:cubicBezTo>
                  <a:pt x="3129643" y="996043"/>
                  <a:pt x="2672443" y="533401"/>
                  <a:pt x="2351315" y="674915"/>
                </a:cubicBezTo>
                <a:cubicBezTo>
                  <a:pt x="2030186" y="816429"/>
                  <a:pt x="1387929" y="1592943"/>
                  <a:pt x="1426029" y="1807029"/>
                </a:cubicBezTo>
                <a:cubicBezTo>
                  <a:pt x="1464129" y="2021115"/>
                  <a:pt x="2628901" y="1661886"/>
                  <a:pt x="2579915" y="1959429"/>
                </a:cubicBezTo>
                <a:cubicBezTo>
                  <a:pt x="2530929" y="2256972"/>
                  <a:pt x="1562101" y="3479800"/>
                  <a:pt x="1132115" y="3592286"/>
                </a:cubicBezTo>
                <a:cubicBezTo>
                  <a:pt x="702129" y="3704772"/>
                  <a:pt x="351064" y="3169557"/>
                  <a:pt x="0" y="2634343"/>
                </a:cubicBezTo>
              </a:path>
            </a:pathLst>
          </a:custGeom>
          <a:noFill/>
          <a:ln w="161925">
            <a:solidFill>
              <a:schemeClr val="bg1">
                <a:alpha val="5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TextBox 16"/>
          <p:cNvSpPr txBox="1"/>
          <p:nvPr/>
        </p:nvSpPr>
        <p:spPr>
          <a:xfrm>
            <a:off x="719799" y="1443808"/>
            <a:ext cx="5124410" cy="4708981"/>
          </a:xfrm>
          <a:prstGeom prst="rect">
            <a:avLst/>
          </a:prstGeom>
          <a:solidFill>
            <a:srgbClr val="E1D3D1"/>
          </a:solidFill>
          <a:ln w="66675" cap="rnd" cmpd="thinThick">
            <a:solidFill>
              <a:schemeClr val="bg1">
                <a:alpha val="57000"/>
              </a:schemeClr>
            </a:solidFill>
          </a:ln>
        </p:spPr>
        <p:txBody>
          <a:bodyPr wrap="square" rtlCol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724928"/>
                </a:solidFill>
                <a:latin typeface="Candara" panose="020E0502030303020204" pitchFamily="34" charset="0"/>
              </a:rPr>
              <a:t>Накопление кликов по нажатию на экран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724928"/>
                </a:solidFill>
                <a:latin typeface="Candara" panose="020E0502030303020204" pitchFamily="34" charset="0"/>
              </a:rPr>
              <a:t>Отображение текущего баланса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724928"/>
                </a:solidFill>
                <a:latin typeface="Candara" panose="020E0502030303020204" pitchFamily="34" charset="0"/>
              </a:rPr>
              <a:t>Приобретение питомцев из магазина с разными уровнями цен и редкости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724928"/>
                </a:solidFill>
                <a:latin typeface="Candara" panose="020E0502030303020204" pitchFamily="34" charset="0"/>
              </a:rPr>
              <a:t>Отображение коллекции купленных питомцев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rgbClr val="724928"/>
                </a:solidFill>
                <a:latin typeface="Candara" panose="020E0502030303020204" pitchFamily="34" charset="0"/>
              </a:rPr>
              <a:t>Автокликер</a:t>
            </a:r>
            <a:r>
              <a:rPr lang="ru-RU" sz="2000" dirty="0">
                <a:solidFill>
                  <a:srgbClr val="724928"/>
                </a:solidFill>
                <a:latin typeface="Candara" panose="020E0502030303020204" pitchFamily="34" charset="0"/>
              </a:rPr>
              <a:t> при наличии легендарного питомца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724928"/>
                </a:solidFill>
                <a:latin typeface="Candara" panose="020E0502030303020204" pitchFamily="34" charset="0"/>
              </a:rPr>
              <a:t>Переименование питомцев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724928"/>
                </a:solidFill>
                <a:latin typeface="Candara" panose="020E0502030303020204" pitchFamily="34" charset="0"/>
              </a:rPr>
              <a:t>Переключение светлой и тёмной темы оформления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724928"/>
                </a:solidFill>
                <a:latin typeface="Candara" panose="020E0502030303020204" pitchFamily="34" charset="0"/>
              </a:rPr>
              <a:t>Отображение анимации бонусных кликов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724928"/>
                </a:solidFill>
                <a:latin typeface="Candara" panose="020E0502030303020204" pitchFamily="34" charset="0"/>
              </a:rPr>
              <a:t>Загрузка и отображение случайных цитат</a:t>
            </a:r>
          </a:p>
        </p:txBody>
      </p:sp>
      <p:pic>
        <p:nvPicPr>
          <p:cNvPr id="23" name="Рисунок 22"/>
          <p:cNvPicPr/>
          <p:nvPr/>
        </p:nvPicPr>
        <p:blipFill>
          <a:blip r:embed="rId5"/>
          <a:stretch>
            <a:fillRect/>
          </a:stretch>
        </p:blipFill>
        <p:spPr>
          <a:xfrm>
            <a:off x="6657605" y="1267073"/>
            <a:ext cx="4944317" cy="495918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TextBox 11"/>
          <p:cNvSpPr txBox="1"/>
          <p:nvPr/>
        </p:nvSpPr>
        <p:spPr>
          <a:xfrm>
            <a:off x="2840415" y="149974"/>
            <a:ext cx="6289349" cy="830997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8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Основные функции:</a:t>
            </a:r>
          </a:p>
        </p:txBody>
      </p:sp>
    </p:spTree>
    <p:extLst>
      <p:ext uri="{BB962C8B-B14F-4D97-AF65-F5344CB8AC3E}">
        <p14:creationId xmlns:p14="http://schemas.microsoft.com/office/powerpoint/2010/main" val="2589939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-1119461" y="-321875"/>
            <a:ext cx="3574142" cy="1727562"/>
          </a:xfrm>
          <a:prstGeom prst="ellipse">
            <a:avLst/>
          </a:prstGeom>
          <a:solidFill>
            <a:schemeClr val="bg1">
              <a:alpha val="5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46115" y="485162"/>
            <a:ext cx="2793181" cy="2051209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2536" y="24874"/>
            <a:ext cx="2859272" cy="92057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43042" y="4991848"/>
            <a:ext cx="1781986" cy="214918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723" y="5931769"/>
            <a:ext cx="2727334" cy="1324308"/>
          </a:xfrm>
          <a:prstGeom prst="rect">
            <a:avLst/>
          </a:prstGeom>
        </p:spPr>
      </p:pic>
      <p:sp>
        <p:nvSpPr>
          <p:cNvPr id="7" name="Полилиния 6"/>
          <p:cNvSpPr/>
          <p:nvPr/>
        </p:nvSpPr>
        <p:spPr>
          <a:xfrm>
            <a:off x="-10886" y="4509455"/>
            <a:ext cx="3066947" cy="2381202"/>
          </a:xfrm>
          <a:custGeom>
            <a:avLst/>
            <a:gdLst>
              <a:gd name="connsiteX0" fmla="*/ 0 w 3066947"/>
              <a:gd name="connsiteY0" fmla="*/ 236716 h 2381202"/>
              <a:gd name="connsiteX1" fmla="*/ 315686 w 3066947"/>
              <a:gd name="connsiteY1" fmla="*/ 73431 h 2381202"/>
              <a:gd name="connsiteX2" fmla="*/ 1023257 w 3066947"/>
              <a:gd name="connsiteY2" fmla="*/ 1281745 h 2381202"/>
              <a:gd name="connsiteX3" fmla="*/ 1121229 w 3066947"/>
              <a:gd name="connsiteY3" fmla="*/ 182288 h 2381202"/>
              <a:gd name="connsiteX4" fmla="*/ 2231572 w 3066947"/>
              <a:gd name="connsiteY4" fmla="*/ 813659 h 2381202"/>
              <a:gd name="connsiteX5" fmla="*/ 1719943 w 3066947"/>
              <a:gd name="connsiteY5" fmla="*/ 1564774 h 2381202"/>
              <a:gd name="connsiteX6" fmla="*/ 2960915 w 3066947"/>
              <a:gd name="connsiteY6" fmla="*/ 1782488 h 2381202"/>
              <a:gd name="connsiteX7" fmla="*/ 2917372 w 3066947"/>
              <a:gd name="connsiteY7" fmla="*/ 2381202 h 2381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66947" h="2381202">
                <a:moveTo>
                  <a:pt x="0" y="236716"/>
                </a:moveTo>
                <a:cubicBezTo>
                  <a:pt x="72571" y="67988"/>
                  <a:pt x="145143" y="-100740"/>
                  <a:pt x="315686" y="73431"/>
                </a:cubicBezTo>
                <a:cubicBezTo>
                  <a:pt x="486229" y="247602"/>
                  <a:pt x="889000" y="1263602"/>
                  <a:pt x="1023257" y="1281745"/>
                </a:cubicBezTo>
                <a:cubicBezTo>
                  <a:pt x="1157514" y="1299888"/>
                  <a:pt x="919843" y="260302"/>
                  <a:pt x="1121229" y="182288"/>
                </a:cubicBezTo>
                <a:cubicBezTo>
                  <a:pt x="1322615" y="104274"/>
                  <a:pt x="2131786" y="583245"/>
                  <a:pt x="2231572" y="813659"/>
                </a:cubicBezTo>
                <a:cubicBezTo>
                  <a:pt x="2331358" y="1044073"/>
                  <a:pt x="1598386" y="1403303"/>
                  <a:pt x="1719943" y="1564774"/>
                </a:cubicBezTo>
                <a:cubicBezTo>
                  <a:pt x="1841500" y="1726246"/>
                  <a:pt x="2761344" y="1646417"/>
                  <a:pt x="2960915" y="1782488"/>
                </a:cubicBezTo>
                <a:cubicBezTo>
                  <a:pt x="3160486" y="1918559"/>
                  <a:pt x="3038929" y="2149880"/>
                  <a:pt x="2917372" y="2381202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/>
          <p:cNvSpPr/>
          <p:nvPr/>
        </p:nvSpPr>
        <p:spPr>
          <a:xfrm>
            <a:off x="9811667" y="2830286"/>
            <a:ext cx="4760665" cy="5061857"/>
          </a:xfrm>
          <a:prstGeom prst="ellipse">
            <a:avLst/>
          </a:prstGeom>
          <a:solidFill>
            <a:srgbClr val="E1D3D1"/>
          </a:solidFill>
          <a:ln w="358775">
            <a:solidFill>
              <a:schemeClr val="bg1">
                <a:alpha val="6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олилиния 3"/>
          <p:cNvSpPr/>
          <p:nvPr/>
        </p:nvSpPr>
        <p:spPr>
          <a:xfrm>
            <a:off x="-200003" y="-171649"/>
            <a:ext cx="4156491" cy="4049486"/>
          </a:xfrm>
          <a:custGeom>
            <a:avLst/>
            <a:gdLst>
              <a:gd name="connsiteX0" fmla="*/ 3124200 w 3696098"/>
              <a:gd name="connsiteY0" fmla="*/ 0 h 3607391"/>
              <a:gd name="connsiteX1" fmla="*/ 3690258 w 3696098"/>
              <a:gd name="connsiteY1" fmla="*/ 446315 h 3607391"/>
              <a:gd name="connsiteX2" fmla="*/ 3352800 w 3696098"/>
              <a:gd name="connsiteY2" fmla="*/ 957943 h 3607391"/>
              <a:gd name="connsiteX3" fmla="*/ 2351315 w 3696098"/>
              <a:gd name="connsiteY3" fmla="*/ 674915 h 3607391"/>
              <a:gd name="connsiteX4" fmla="*/ 1426029 w 3696098"/>
              <a:gd name="connsiteY4" fmla="*/ 1807029 h 3607391"/>
              <a:gd name="connsiteX5" fmla="*/ 2579915 w 3696098"/>
              <a:gd name="connsiteY5" fmla="*/ 1959429 h 3607391"/>
              <a:gd name="connsiteX6" fmla="*/ 1132115 w 3696098"/>
              <a:gd name="connsiteY6" fmla="*/ 3592286 h 3607391"/>
              <a:gd name="connsiteX7" fmla="*/ 0 w 3696098"/>
              <a:gd name="connsiteY7" fmla="*/ 2634343 h 3607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96098" h="3607391">
                <a:moveTo>
                  <a:pt x="3124200" y="0"/>
                </a:moveTo>
                <a:cubicBezTo>
                  <a:pt x="3388179" y="143329"/>
                  <a:pt x="3652158" y="286658"/>
                  <a:pt x="3690258" y="446315"/>
                </a:cubicBezTo>
                <a:cubicBezTo>
                  <a:pt x="3728358" y="605972"/>
                  <a:pt x="3575957" y="919843"/>
                  <a:pt x="3352800" y="957943"/>
                </a:cubicBezTo>
                <a:cubicBezTo>
                  <a:pt x="3129643" y="996043"/>
                  <a:pt x="2672443" y="533401"/>
                  <a:pt x="2351315" y="674915"/>
                </a:cubicBezTo>
                <a:cubicBezTo>
                  <a:pt x="2030186" y="816429"/>
                  <a:pt x="1387929" y="1592943"/>
                  <a:pt x="1426029" y="1807029"/>
                </a:cubicBezTo>
                <a:cubicBezTo>
                  <a:pt x="1464129" y="2021115"/>
                  <a:pt x="2628901" y="1661886"/>
                  <a:pt x="2579915" y="1959429"/>
                </a:cubicBezTo>
                <a:cubicBezTo>
                  <a:pt x="2530929" y="2256972"/>
                  <a:pt x="1562101" y="3479800"/>
                  <a:pt x="1132115" y="3592286"/>
                </a:cubicBezTo>
                <a:cubicBezTo>
                  <a:pt x="702129" y="3704772"/>
                  <a:pt x="351064" y="3169557"/>
                  <a:pt x="0" y="2634343"/>
                </a:cubicBezTo>
              </a:path>
            </a:pathLst>
          </a:custGeom>
          <a:noFill/>
          <a:ln w="161925">
            <a:solidFill>
              <a:schemeClr val="bg1">
                <a:alpha val="5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3" name="Рисунок 22"/>
          <p:cNvPicPr/>
          <p:nvPr/>
        </p:nvPicPr>
        <p:blipFill>
          <a:blip r:embed="rId5"/>
          <a:stretch>
            <a:fillRect/>
          </a:stretch>
        </p:blipFill>
        <p:spPr>
          <a:xfrm>
            <a:off x="9080344" y="3440292"/>
            <a:ext cx="2946004" cy="310311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Прямоугольник 9"/>
          <p:cNvSpPr/>
          <p:nvPr/>
        </p:nvSpPr>
        <p:spPr>
          <a:xfrm>
            <a:off x="4522724" y="837092"/>
            <a:ext cx="5548394" cy="59512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ru-RU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Используемые технологии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Увеличение счётчика кликов: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Реализовано через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r>
              <a:rPr lang="en-US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ViewModel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StateFlow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Room, Jetpack Compose.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Переходы между экранами: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Реализовано через </a:t>
            </a:r>
            <a:r>
              <a:rPr lang="ru-RU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Intent</a:t>
            </a: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(стандартный </a:t>
            </a:r>
            <a:r>
              <a:rPr lang="ru-RU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Android</a:t>
            </a: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), </a:t>
            </a:r>
            <a:r>
              <a:rPr lang="ru-RU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Jetpack</a:t>
            </a: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ru-RU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Compose</a:t>
            </a: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Анимация клика: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ru-RU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Jetpack</a:t>
            </a: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ru-RU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Compose</a:t>
            </a: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ru-RU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StateFlow</a:t>
            </a: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ru-RU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LaunchedEffect</a:t>
            </a: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Загрузка и отображение цитаты: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ru-RU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OkHttp</a:t>
            </a: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(HTTP API), </a:t>
            </a:r>
            <a:r>
              <a:rPr lang="ru-RU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корутины</a:t>
            </a: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b="1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Автокликер</a:t>
            </a:r>
            <a:r>
              <a:rPr lang="ru-RU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: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ru-RU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ViewModel</a:t>
            </a: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ru-RU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корутины</a:t>
            </a: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ru-RU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StateFlow</a:t>
            </a: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Отображение питомца: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ru-RU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Jetpack</a:t>
            </a: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ru-RU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Compose</a:t>
            </a: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ru-RU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StateFlow</a:t>
            </a: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ru-RU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ViewModel</a:t>
            </a: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Смена темы: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DataStore</a:t>
            </a: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ru-RU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StateFlow</a:t>
            </a: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ru-RU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Jetpack</a:t>
            </a: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ru-RU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Compose</a:t>
            </a:r>
            <a:r>
              <a:rPr lang="ru-RU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37310" y="977883"/>
            <a:ext cx="4237497" cy="6309420"/>
          </a:xfrm>
          <a:prstGeom prst="rect">
            <a:avLst/>
          </a:prstGeom>
          <a:solidFill>
            <a:srgbClr val="E1D3D1"/>
          </a:solidFill>
          <a:ln w="66675" cap="rnd" cmpd="thinThick">
            <a:solidFill>
              <a:schemeClr val="bg1">
                <a:alpha val="57000"/>
              </a:schemeClr>
            </a:solidFill>
          </a:ln>
        </p:spPr>
        <p:txBody>
          <a:bodyPr wrap="square" rtlCol="0">
            <a:spAutoFit/>
          </a:bodyPr>
          <a:lstStyle/>
          <a:p>
            <a:pPr lvl="0"/>
            <a:r>
              <a:rPr lang="ru-RU" sz="2400" i="1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Основные функции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Отображение текущего баланса (счётчика кликов)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Реализация механики клика (увеличение баланса по нажатию)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Анимация "+X" при клике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Переход в магазин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Переход в коллекцию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Отображение случайной цитаты (загрузка из API)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Автоматический </a:t>
            </a:r>
            <a:r>
              <a:rPr lang="ru-RU" sz="2000" dirty="0" err="1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автокликер</a:t>
            </a:r>
            <a:r>
              <a:rPr lang="ru-RU" sz="20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(если есть легендарный питомец)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Отображение выбранного питомца (если он есть)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7249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Реакция на смену темы (светлая/тёмная)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981335" y="80960"/>
            <a:ext cx="4688480" cy="830997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8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Главный экран</a:t>
            </a:r>
          </a:p>
        </p:txBody>
      </p:sp>
    </p:spTree>
    <p:extLst>
      <p:ext uri="{BB962C8B-B14F-4D97-AF65-F5344CB8AC3E}">
        <p14:creationId xmlns:p14="http://schemas.microsoft.com/office/powerpoint/2010/main" val="3370209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-1119461" y="-321875"/>
            <a:ext cx="3574142" cy="1727562"/>
          </a:xfrm>
          <a:prstGeom prst="ellipse">
            <a:avLst/>
          </a:prstGeom>
          <a:solidFill>
            <a:schemeClr val="bg1">
              <a:alpha val="5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96594" y="338425"/>
            <a:ext cx="2793181" cy="2051209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2536" y="24874"/>
            <a:ext cx="2859272" cy="92057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43042" y="4991848"/>
            <a:ext cx="1781986" cy="214918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723" y="5931769"/>
            <a:ext cx="2727334" cy="1324308"/>
          </a:xfrm>
          <a:prstGeom prst="rect">
            <a:avLst/>
          </a:prstGeom>
        </p:spPr>
      </p:pic>
      <p:sp>
        <p:nvSpPr>
          <p:cNvPr id="7" name="Полилиния 6"/>
          <p:cNvSpPr/>
          <p:nvPr/>
        </p:nvSpPr>
        <p:spPr>
          <a:xfrm>
            <a:off x="-10886" y="4509455"/>
            <a:ext cx="3066947" cy="2381202"/>
          </a:xfrm>
          <a:custGeom>
            <a:avLst/>
            <a:gdLst>
              <a:gd name="connsiteX0" fmla="*/ 0 w 3066947"/>
              <a:gd name="connsiteY0" fmla="*/ 236716 h 2381202"/>
              <a:gd name="connsiteX1" fmla="*/ 315686 w 3066947"/>
              <a:gd name="connsiteY1" fmla="*/ 73431 h 2381202"/>
              <a:gd name="connsiteX2" fmla="*/ 1023257 w 3066947"/>
              <a:gd name="connsiteY2" fmla="*/ 1281745 h 2381202"/>
              <a:gd name="connsiteX3" fmla="*/ 1121229 w 3066947"/>
              <a:gd name="connsiteY3" fmla="*/ 182288 h 2381202"/>
              <a:gd name="connsiteX4" fmla="*/ 2231572 w 3066947"/>
              <a:gd name="connsiteY4" fmla="*/ 813659 h 2381202"/>
              <a:gd name="connsiteX5" fmla="*/ 1719943 w 3066947"/>
              <a:gd name="connsiteY5" fmla="*/ 1564774 h 2381202"/>
              <a:gd name="connsiteX6" fmla="*/ 2960915 w 3066947"/>
              <a:gd name="connsiteY6" fmla="*/ 1782488 h 2381202"/>
              <a:gd name="connsiteX7" fmla="*/ 2917372 w 3066947"/>
              <a:gd name="connsiteY7" fmla="*/ 2381202 h 2381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66947" h="2381202">
                <a:moveTo>
                  <a:pt x="0" y="236716"/>
                </a:moveTo>
                <a:cubicBezTo>
                  <a:pt x="72571" y="67988"/>
                  <a:pt x="145143" y="-100740"/>
                  <a:pt x="315686" y="73431"/>
                </a:cubicBezTo>
                <a:cubicBezTo>
                  <a:pt x="486229" y="247602"/>
                  <a:pt x="889000" y="1263602"/>
                  <a:pt x="1023257" y="1281745"/>
                </a:cubicBezTo>
                <a:cubicBezTo>
                  <a:pt x="1157514" y="1299888"/>
                  <a:pt x="919843" y="260302"/>
                  <a:pt x="1121229" y="182288"/>
                </a:cubicBezTo>
                <a:cubicBezTo>
                  <a:pt x="1322615" y="104274"/>
                  <a:pt x="2131786" y="583245"/>
                  <a:pt x="2231572" y="813659"/>
                </a:cubicBezTo>
                <a:cubicBezTo>
                  <a:pt x="2331358" y="1044073"/>
                  <a:pt x="1598386" y="1403303"/>
                  <a:pt x="1719943" y="1564774"/>
                </a:cubicBezTo>
                <a:cubicBezTo>
                  <a:pt x="1841500" y="1726246"/>
                  <a:pt x="2761344" y="1646417"/>
                  <a:pt x="2960915" y="1782488"/>
                </a:cubicBezTo>
                <a:cubicBezTo>
                  <a:pt x="3160486" y="1918559"/>
                  <a:pt x="3038929" y="2149880"/>
                  <a:pt x="2917372" y="2381202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/>
          <p:cNvSpPr/>
          <p:nvPr/>
        </p:nvSpPr>
        <p:spPr>
          <a:xfrm>
            <a:off x="9811667" y="2830286"/>
            <a:ext cx="4760665" cy="5061857"/>
          </a:xfrm>
          <a:prstGeom prst="ellipse">
            <a:avLst/>
          </a:prstGeom>
          <a:solidFill>
            <a:srgbClr val="E1D3D1"/>
          </a:solidFill>
          <a:ln w="358775">
            <a:solidFill>
              <a:schemeClr val="bg1">
                <a:alpha val="6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олилиния 3"/>
          <p:cNvSpPr/>
          <p:nvPr/>
        </p:nvSpPr>
        <p:spPr>
          <a:xfrm>
            <a:off x="-200003" y="-171649"/>
            <a:ext cx="4156491" cy="4049486"/>
          </a:xfrm>
          <a:custGeom>
            <a:avLst/>
            <a:gdLst>
              <a:gd name="connsiteX0" fmla="*/ 3124200 w 3696098"/>
              <a:gd name="connsiteY0" fmla="*/ 0 h 3607391"/>
              <a:gd name="connsiteX1" fmla="*/ 3690258 w 3696098"/>
              <a:gd name="connsiteY1" fmla="*/ 446315 h 3607391"/>
              <a:gd name="connsiteX2" fmla="*/ 3352800 w 3696098"/>
              <a:gd name="connsiteY2" fmla="*/ 957943 h 3607391"/>
              <a:gd name="connsiteX3" fmla="*/ 2351315 w 3696098"/>
              <a:gd name="connsiteY3" fmla="*/ 674915 h 3607391"/>
              <a:gd name="connsiteX4" fmla="*/ 1426029 w 3696098"/>
              <a:gd name="connsiteY4" fmla="*/ 1807029 h 3607391"/>
              <a:gd name="connsiteX5" fmla="*/ 2579915 w 3696098"/>
              <a:gd name="connsiteY5" fmla="*/ 1959429 h 3607391"/>
              <a:gd name="connsiteX6" fmla="*/ 1132115 w 3696098"/>
              <a:gd name="connsiteY6" fmla="*/ 3592286 h 3607391"/>
              <a:gd name="connsiteX7" fmla="*/ 0 w 3696098"/>
              <a:gd name="connsiteY7" fmla="*/ 2634343 h 3607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96098" h="3607391">
                <a:moveTo>
                  <a:pt x="3124200" y="0"/>
                </a:moveTo>
                <a:cubicBezTo>
                  <a:pt x="3388179" y="143329"/>
                  <a:pt x="3652158" y="286658"/>
                  <a:pt x="3690258" y="446315"/>
                </a:cubicBezTo>
                <a:cubicBezTo>
                  <a:pt x="3728358" y="605972"/>
                  <a:pt x="3575957" y="919843"/>
                  <a:pt x="3352800" y="957943"/>
                </a:cubicBezTo>
                <a:cubicBezTo>
                  <a:pt x="3129643" y="996043"/>
                  <a:pt x="2672443" y="533401"/>
                  <a:pt x="2351315" y="674915"/>
                </a:cubicBezTo>
                <a:cubicBezTo>
                  <a:pt x="2030186" y="816429"/>
                  <a:pt x="1387929" y="1592943"/>
                  <a:pt x="1426029" y="1807029"/>
                </a:cubicBezTo>
                <a:cubicBezTo>
                  <a:pt x="1464129" y="2021115"/>
                  <a:pt x="2628901" y="1661886"/>
                  <a:pt x="2579915" y="1959429"/>
                </a:cubicBezTo>
                <a:cubicBezTo>
                  <a:pt x="2530929" y="2256972"/>
                  <a:pt x="1562101" y="3479800"/>
                  <a:pt x="1132115" y="3592286"/>
                </a:cubicBezTo>
                <a:cubicBezTo>
                  <a:pt x="702129" y="3704772"/>
                  <a:pt x="351064" y="3169557"/>
                  <a:pt x="0" y="2634343"/>
                </a:cubicBezTo>
              </a:path>
            </a:pathLst>
          </a:custGeom>
          <a:noFill/>
          <a:ln w="161925">
            <a:solidFill>
              <a:schemeClr val="bg1">
                <a:alpha val="5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2847142" y="57630"/>
            <a:ext cx="3374753" cy="830997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8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Магазин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6237" y="994127"/>
            <a:ext cx="7656748" cy="2893100"/>
          </a:xfrm>
          <a:prstGeom prst="rect">
            <a:avLst/>
          </a:prstGeom>
          <a:solidFill>
            <a:srgbClr val="E1D3D1"/>
          </a:solidFill>
          <a:ln w="66675" cap="rnd" cmpd="thinThick">
            <a:solidFill>
              <a:schemeClr val="bg1">
                <a:alpha val="57000"/>
              </a:schemeClr>
            </a:solidFill>
          </a:ln>
        </p:spPr>
        <p:txBody>
          <a:bodyPr wrap="square" rtlCol="0">
            <a:spAutoFit/>
          </a:bodyPr>
          <a:lstStyle/>
          <a:p>
            <a:pPr lvl="0"/>
            <a:r>
              <a:rPr lang="ru-RU" sz="2000" i="1" dirty="0">
                <a:solidFill>
                  <a:srgbClr val="724928"/>
                </a:solidFill>
              </a:rPr>
              <a:t>Основные функции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724928"/>
                </a:solidFill>
              </a:rPr>
              <a:t>Отображение списка животных, доступных для покупки (обычные, экзотические, фантастические, легендарные)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724928"/>
                </a:solidFill>
              </a:rPr>
              <a:t>Покупка выбранного животного (с проверкой баланса)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724928"/>
                </a:solidFill>
              </a:rPr>
              <a:t>Отображение цены и информации о каждом животном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724928"/>
                </a:solidFill>
              </a:rPr>
              <a:t>Активация/деактивация кнопки покупки в зависимости от баланса и наличия животного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724928"/>
                </a:solidFill>
              </a:rPr>
              <a:t>Анимация или визуальная реакция на покупку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724928"/>
                </a:solidFill>
              </a:rPr>
              <a:t>Переходы на другие экраны (например, назад на главный или в коллекцию)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825348" y="3992727"/>
            <a:ext cx="7269202" cy="2666692"/>
          </a:xfrm>
          <a:prstGeom prst="rect">
            <a:avLst/>
          </a:prstGeom>
          <a:solidFill>
            <a:srgbClr val="E1D3D1"/>
          </a:solidFill>
          <a:ln>
            <a:solidFill>
              <a:schemeClr val="bg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ru-RU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Используемые технологии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Отображение животных и их цен:</a:t>
            </a: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Jetpack</a:t>
            </a: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Compose</a:t>
            </a: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ru-RU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StateFlow</a:t>
            </a: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ru-RU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ViewModel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Покупка животного:</a:t>
            </a: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ViewModel</a:t>
            </a: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ru-RU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корутины</a:t>
            </a: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ru-RU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Room</a:t>
            </a: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ru-RU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StateFlow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Проверка баланса:</a:t>
            </a: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ViewModel</a:t>
            </a: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ru-RU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StateFlow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Обновление UI после покупки:</a:t>
            </a: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Jetpack</a:t>
            </a: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ru-RU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Compose</a:t>
            </a: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ru-RU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StateFlow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Навигация:</a:t>
            </a: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Jetpack</a:t>
            </a: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ru-RU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Compose</a:t>
            </a: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ru-RU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Intent</a:t>
            </a: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(если переход на другие </a:t>
            </a:r>
            <a:r>
              <a:rPr lang="ru-RU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Activity</a:t>
            </a: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AAFA4F3-100D-4F51-906E-574C678C57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2228" y="541906"/>
            <a:ext cx="3055321" cy="649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9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-1119461" y="-321875"/>
            <a:ext cx="3574142" cy="1727562"/>
          </a:xfrm>
          <a:prstGeom prst="ellipse">
            <a:avLst/>
          </a:prstGeom>
          <a:solidFill>
            <a:schemeClr val="bg1">
              <a:alpha val="5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96594" y="338425"/>
            <a:ext cx="2793181" cy="2051209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2536" y="24874"/>
            <a:ext cx="2859272" cy="92057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43042" y="4991848"/>
            <a:ext cx="1781986" cy="214918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723" y="5931769"/>
            <a:ext cx="2727334" cy="1324308"/>
          </a:xfrm>
          <a:prstGeom prst="rect">
            <a:avLst/>
          </a:prstGeom>
        </p:spPr>
      </p:pic>
      <p:sp>
        <p:nvSpPr>
          <p:cNvPr id="7" name="Полилиния 6"/>
          <p:cNvSpPr/>
          <p:nvPr/>
        </p:nvSpPr>
        <p:spPr>
          <a:xfrm>
            <a:off x="-10886" y="4509455"/>
            <a:ext cx="3066947" cy="2381202"/>
          </a:xfrm>
          <a:custGeom>
            <a:avLst/>
            <a:gdLst>
              <a:gd name="connsiteX0" fmla="*/ 0 w 3066947"/>
              <a:gd name="connsiteY0" fmla="*/ 236716 h 2381202"/>
              <a:gd name="connsiteX1" fmla="*/ 315686 w 3066947"/>
              <a:gd name="connsiteY1" fmla="*/ 73431 h 2381202"/>
              <a:gd name="connsiteX2" fmla="*/ 1023257 w 3066947"/>
              <a:gd name="connsiteY2" fmla="*/ 1281745 h 2381202"/>
              <a:gd name="connsiteX3" fmla="*/ 1121229 w 3066947"/>
              <a:gd name="connsiteY3" fmla="*/ 182288 h 2381202"/>
              <a:gd name="connsiteX4" fmla="*/ 2231572 w 3066947"/>
              <a:gd name="connsiteY4" fmla="*/ 813659 h 2381202"/>
              <a:gd name="connsiteX5" fmla="*/ 1719943 w 3066947"/>
              <a:gd name="connsiteY5" fmla="*/ 1564774 h 2381202"/>
              <a:gd name="connsiteX6" fmla="*/ 2960915 w 3066947"/>
              <a:gd name="connsiteY6" fmla="*/ 1782488 h 2381202"/>
              <a:gd name="connsiteX7" fmla="*/ 2917372 w 3066947"/>
              <a:gd name="connsiteY7" fmla="*/ 2381202 h 2381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66947" h="2381202">
                <a:moveTo>
                  <a:pt x="0" y="236716"/>
                </a:moveTo>
                <a:cubicBezTo>
                  <a:pt x="72571" y="67988"/>
                  <a:pt x="145143" y="-100740"/>
                  <a:pt x="315686" y="73431"/>
                </a:cubicBezTo>
                <a:cubicBezTo>
                  <a:pt x="486229" y="247602"/>
                  <a:pt x="889000" y="1263602"/>
                  <a:pt x="1023257" y="1281745"/>
                </a:cubicBezTo>
                <a:cubicBezTo>
                  <a:pt x="1157514" y="1299888"/>
                  <a:pt x="919843" y="260302"/>
                  <a:pt x="1121229" y="182288"/>
                </a:cubicBezTo>
                <a:cubicBezTo>
                  <a:pt x="1322615" y="104274"/>
                  <a:pt x="2131786" y="583245"/>
                  <a:pt x="2231572" y="813659"/>
                </a:cubicBezTo>
                <a:cubicBezTo>
                  <a:pt x="2331358" y="1044073"/>
                  <a:pt x="1598386" y="1403303"/>
                  <a:pt x="1719943" y="1564774"/>
                </a:cubicBezTo>
                <a:cubicBezTo>
                  <a:pt x="1841500" y="1726246"/>
                  <a:pt x="2761344" y="1646417"/>
                  <a:pt x="2960915" y="1782488"/>
                </a:cubicBezTo>
                <a:cubicBezTo>
                  <a:pt x="3160486" y="1918559"/>
                  <a:pt x="3038929" y="2149880"/>
                  <a:pt x="2917372" y="2381202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/>
          <p:cNvSpPr/>
          <p:nvPr/>
        </p:nvSpPr>
        <p:spPr>
          <a:xfrm>
            <a:off x="9811667" y="2830286"/>
            <a:ext cx="4760665" cy="5061857"/>
          </a:xfrm>
          <a:prstGeom prst="ellipse">
            <a:avLst/>
          </a:prstGeom>
          <a:solidFill>
            <a:srgbClr val="E1D3D1"/>
          </a:solidFill>
          <a:ln w="358775">
            <a:solidFill>
              <a:schemeClr val="bg1">
                <a:alpha val="6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олилиния 3"/>
          <p:cNvSpPr/>
          <p:nvPr/>
        </p:nvSpPr>
        <p:spPr>
          <a:xfrm>
            <a:off x="-200003" y="-171649"/>
            <a:ext cx="4156491" cy="4049486"/>
          </a:xfrm>
          <a:custGeom>
            <a:avLst/>
            <a:gdLst>
              <a:gd name="connsiteX0" fmla="*/ 3124200 w 3696098"/>
              <a:gd name="connsiteY0" fmla="*/ 0 h 3607391"/>
              <a:gd name="connsiteX1" fmla="*/ 3690258 w 3696098"/>
              <a:gd name="connsiteY1" fmla="*/ 446315 h 3607391"/>
              <a:gd name="connsiteX2" fmla="*/ 3352800 w 3696098"/>
              <a:gd name="connsiteY2" fmla="*/ 957943 h 3607391"/>
              <a:gd name="connsiteX3" fmla="*/ 2351315 w 3696098"/>
              <a:gd name="connsiteY3" fmla="*/ 674915 h 3607391"/>
              <a:gd name="connsiteX4" fmla="*/ 1426029 w 3696098"/>
              <a:gd name="connsiteY4" fmla="*/ 1807029 h 3607391"/>
              <a:gd name="connsiteX5" fmla="*/ 2579915 w 3696098"/>
              <a:gd name="connsiteY5" fmla="*/ 1959429 h 3607391"/>
              <a:gd name="connsiteX6" fmla="*/ 1132115 w 3696098"/>
              <a:gd name="connsiteY6" fmla="*/ 3592286 h 3607391"/>
              <a:gd name="connsiteX7" fmla="*/ 0 w 3696098"/>
              <a:gd name="connsiteY7" fmla="*/ 2634343 h 3607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96098" h="3607391">
                <a:moveTo>
                  <a:pt x="3124200" y="0"/>
                </a:moveTo>
                <a:cubicBezTo>
                  <a:pt x="3388179" y="143329"/>
                  <a:pt x="3652158" y="286658"/>
                  <a:pt x="3690258" y="446315"/>
                </a:cubicBezTo>
                <a:cubicBezTo>
                  <a:pt x="3728358" y="605972"/>
                  <a:pt x="3575957" y="919843"/>
                  <a:pt x="3352800" y="957943"/>
                </a:cubicBezTo>
                <a:cubicBezTo>
                  <a:pt x="3129643" y="996043"/>
                  <a:pt x="2672443" y="533401"/>
                  <a:pt x="2351315" y="674915"/>
                </a:cubicBezTo>
                <a:cubicBezTo>
                  <a:pt x="2030186" y="816429"/>
                  <a:pt x="1387929" y="1592943"/>
                  <a:pt x="1426029" y="1807029"/>
                </a:cubicBezTo>
                <a:cubicBezTo>
                  <a:pt x="1464129" y="2021115"/>
                  <a:pt x="2628901" y="1661886"/>
                  <a:pt x="2579915" y="1959429"/>
                </a:cubicBezTo>
                <a:cubicBezTo>
                  <a:pt x="2530929" y="2256972"/>
                  <a:pt x="1562101" y="3479800"/>
                  <a:pt x="1132115" y="3592286"/>
                </a:cubicBezTo>
                <a:cubicBezTo>
                  <a:pt x="702129" y="3704772"/>
                  <a:pt x="351064" y="3169557"/>
                  <a:pt x="0" y="2634343"/>
                </a:cubicBezTo>
              </a:path>
            </a:pathLst>
          </a:custGeom>
          <a:noFill/>
          <a:ln w="161925">
            <a:solidFill>
              <a:schemeClr val="bg1">
                <a:alpha val="5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2475484" y="59453"/>
            <a:ext cx="3574142" cy="830997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4800" i="1" dirty="0">
                <a:solidFill>
                  <a:srgbClr val="9D725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Коллекция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51888" y="1021872"/>
            <a:ext cx="7145446" cy="3170099"/>
          </a:xfrm>
          <a:prstGeom prst="rect">
            <a:avLst/>
          </a:prstGeom>
          <a:solidFill>
            <a:srgbClr val="E1D3D1"/>
          </a:solidFill>
          <a:ln w="66675" cap="rnd" cmpd="thinThick">
            <a:solidFill>
              <a:schemeClr val="bg1">
                <a:alpha val="57000"/>
              </a:schemeClr>
            </a:solidFill>
          </a:ln>
        </p:spPr>
        <p:txBody>
          <a:bodyPr wrap="square" rtlCol="0">
            <a:spAutoFit/>
          </a:bodyPr>
          <a:lstStyle/>
          <a:p>
            <a:pPr lvl="0"/>
            <a:r>
              <a:rPr lang="ru-RU" sz="2000" i="1" dirty="0">
                <a:solidFill>
                  <a:srgbClr val="9D7255"/>
                </a:solidFill>
              </a:rPr>
              <a:t>Основные функции</a:t>
            </a:r>
            <a:endParaRPr lang="en-US" sz="2000" i="1" dirty="0">
              <a:solidFill>
                <a:srgbClr val="9D7255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9D7255"/>
                </a:solidFill>
              </a:rPr>
              <a:t>Отображение всех купленных пользователем животных (коллекция)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9D7255"/>
                </a:solidFill>
              </a:rPr>
              <a:t>Группировка животных по категориям (обычные, экзотические, фантастические, легендарные)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9D7255"/>
                </a:solidFill>
              </a:rPr>
              <a:t>Просмотр подробной информации о каждом купленном животном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9D7255"/>
                </a:solidFill>
              </a:rPr>
              <a:t>Возможность выбрать питомца для отображения на главном экране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9D7255"/>
                </a:solidFill>
              </a:rPr>
              <a:t>Возможность переименовать питомца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9D7255"/>
                </a:solidFill>
              </a:rPr>
              <a:t>Навигация на другие экраны (например, назад на главный или в магазин)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259204" y="4424757"/>
            <a:ext cx="7394568" cy="2031325"/>
          </a:xfrm>
          <a:prstGeom prst="rect">
            <a:avLst/>
          </a:prstGeom>
          <a:solidFill>
            <a:srgbClr val="E1D3D1"/>
          </a:solidFill>
          <a:ln>
            <a:solidFill>
              <a:schemeClr val="bg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/>
            <a:r>
              <a:rPr lang="ru-RU" b="1" i="1" dirty="0"/>
              <a:t>Используемые технологии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b="1" dirty="0"/>
              <a:t>Отображение коллекции животных:</a:t>
            </a:r>
            <a:r>
              <a:rPr lang="ru-RU" dirty="0"/>
              <a:t> </a:t>
            </a:r>
            <a:r>
              <a:rPr lang="ru-RU" dirty="0" err="1"/>
              <a:t>Jetpack</a:t>
            </a:r>
            <a:r>
              <a:rPr lang="ru-RU" dirty="0"/>
              <a:t> </a:t>
            </a:r>
            <a:r>
              <a:rPr lang="ru-RU" dirty="0" err="1"/>
              <a:t>Compose</a:t>
            </a:r>
            <a:r>
              <a:rPr lang="ru-RU" dirty="0"/>
              <a:t>, </a:t>
            </a:r>
            <a:r>
              <a:rPr lang="ru-RU" dirty="0" err="1"/>
              <a:t>StateFlow</a:t>
            </a:r>
            <a:r>
              <a:rPr lang="ru-RU" dirty="0"/>
              <a:t>, </a:t>
            </a:r>
            <a:r>
              <a:rPr lang="ru-RU" dirty="0" err="1"/>
              <a:t>ViewModel</a:t>
            </a:r>
            <a:endParaRPr lang="ru-RU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b="1" dirty="0"/>
              <a:t>Группировка по категориям:</a:t>
            </a:r>
            <a:r>
              <a:rPr lang="ru-RU" dirty="0"/>
              <a:t> </a:t>
            </a:r>
            <a:r>
              <a:rPr lang="ru-RU" dirty="0" err="1"/>
              <a:t>ViewModel</a:t>
            </a:r>
            <a:r>
              <a:rPr lang="ru-RU" dirty="0"/>
              <a:t>, фильтрация списков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b="1" dirty="0"/>
              <a:t>Выбор и переименование питомца:</a:t>
            </a:r>
            <a:r>
              <a:rPr lang="ru-RU" dirty="0"/>
              <a:t> </a:t>
            </a:r>
            <a:r>
              <a:rPr lang="ru-RU" dirty="0" err="1"/>
              <a:t>ViewModel</a:t>
            </a:r>
            <a:r>
              <a:rPr lang="ru-RU" dirty="0"/>
              <a:t>, </a:t>
            </a:r>
            <a:r>
              <a:rPr lang="ru-RU" dirty="0" err="1"/>
              <a:t>StateFlow</a:t>
            </a:r>
            <a:r>
              <a:rPr lang="ru-RU" dirty="0"/>
              <a:t>, </a:t>
            </a:r>
            <a:r>
              <a:rPr lang="ru-RU" dirty="0" err="1"/>
              <a:t>Jetpack</a:t>
            </a:r>
            <a:r>
              <a:rPr lang="ru-RU" dirty="0"/>
              <a:t> </a:t>
            </a:r>
            <a:r>
              <a:rPr lang="ru-RU" dirty="0" err="1"/>
              <a:t>Compose</a:t>
            </a:r>
            <a:r>
              <a:rPr lang="ru-RU" dirty="0"/>
              <a:t>, </a:t>
            </a:r>
            <a:r>
              <a:rPr lang="ru-RU" dirty="0" err="1"/>
              <a:t>Room</a:t>
            </a:r>
            <a:endParaRPr lang="ru-RU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b="1" dirty="0"/>
              <a:t>Навигация:</a:t>
            </a:r>
            <a:r>
              <a:rPr lang="ru-RU" dirty="0"/>
              <a:t> </a:t>
            </a:r>
            <a:r>
              <a:rPr lang="ru-RU" dirty="0" err="1"/>
              <a:t>Jetpack</a:t>
            </a:r>
            <a:r>
              <a:rPr lang="ru-RU" dirty="0"/>
              <a:t> </a:t>
            </a:r>
            <a:r>
              <a:rPr lang="ru-RU" dirty="0" err="1"/>
              <a:t>Compose</a:t>
            </a:r>
            <a:r>
              <a:rPr lang="ru-RU" dirty="0"/>
              <a:t>, </a:t>
            </a:r>
            <a:r>
              <a:rPr lang="ru-RU" dirty="0" err="1"/>
              <a:t>Intent</a:t>
            </a:r>
            <a:r>
              <a:rPr lang="ru-RU" dirty="0"/>
              <a:t> (если переход на другие </a:t>
            </a:r>
            <a:r>
              <a:rPr lang="ru-RU" dirty="0" err="1"/>
              <a:t>Activity</a:t>
            </a:r>
            <a:r>
              <a:rPr lang="ru-RU" dirty="0"/>
              <a:t>)</a:t>
            </a:r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 rotWithShape="1">
          <a:blip r:embed="rId5"/>
          <a:srcRect t="5797" b="24203"/>
          <a:stretch/>
        </p:blipFill>
        <p:spPr>
          <a:xfrm>
            <a:off x="9762650" y="3191376"/>
            <a:ext cx="2303473" cy="3583182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4851" y="773290"/>
            <a:ext cx="2427138" cy="5158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79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01834" y="656123"/>
            <a:ext cx="2793181" cy="2051209"/>
          </a:xfrm>
          <a:prstGeom prst="rect">
            <a:avLst/>
          </a:prstGeom>
        </p:spPr>
      </p:pic>
      <p:sp>
        <p:nvSpPr>
          <p:cNvPr id="4" name="Полилиния 3"/>
          <p:cNvSpPr/>
          <p:nvPr/>
        </p:nvSpPr>
        <p:spPr>
          <a:xfrm>
            <a:off x="-200003" y="-171649"/>
            <a:ext cx="4156491" cy="4049486"/>
          </a:xfrm>
          <a:custGeom>
            <a:avLst/>
            <a:gdLst>
              <a:gd name="connsiteX0" fmla="*/ 3124200 w 3696098"/>
              <a:gd name="connsiteY0" fmla="*/ 0 h 3607391"/>
              <a:gd name="connsiteX1" fmla="*/ 3690258 w 3696098"/>
              <a:gd name="connsiteY1" fmla="*/ 446315 h 3607391"/>
              <a:gd name="connsiteX2" fmla="*/ 3352800 w 3696098"/>
              <a:gd name="connsiteY2" fmla="*/ 957943 h 3607391"/>
              <a:gd name="connsiteX3" fmla="*/ 2351315 w 3696098"/>
              <a:gd name="connsiteY3" fmla="*/ 674915 h 3607391"/>
              <a:gd name="connsiteX4" fmla="*/ 1426029 w 3696098"/>
              <a:gd name="connsiteY4" fmla="*/ 1807029 h 3607391"/>
              <a:gd name="connsiteX5" fmla="*/ 2579915 w 3696098"/>
              <a:gd name="connsiteY5" fmla="*/ 1959429 h 3607391"/>
              <a:gd name="connsiteX6" fmla="*/ 1132115 w 3696098"/>
              <a:gd name="connsiteY6" fmla="*/ 3592286 h 3607391"/>
              <a:gd name="connsiteX7" fmla="*/ 0 w 3696098"/>
              <a:gd name="connsiteY7" fmla="*/ 2634343 h 3607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96098" h="3607391">
                <a:moveTo>
                  <a:pt x="3124200" y="0"/>
                </a:moveTo>
                <a:cubicBezTo>
                  <a:pt x="3388179" y="143329"/>
                  <a:pt x="3652158" y="286658"/>
                  <a:pt x="3690258" y="446315"/>
                </a:cubicBezTo>
                <a:cubicBezTo>
                  <a:pt x="3728358" y="605972"/>
                  <a:pt x="3575957" y="919843"/>
                  <a:pt x="3352800" y="957943"/>
                </a:cubicBezTo>
                <a:cubicBezTo>
                  <a:pt x="3129643" y="996043"/>
                  <a:pt x="2672443" y="533401"/>
                  <a:pt x="2351315" y="674915"/>
                </a:cubicBezTo>
                <a:cubicBezTo>
                  <a:pt x="2030186" y="816429"/>
                  <a:pt x="1387929" y="1592943"/>
                  <a:pt x="1426029" y="1807029"/>
                </a:cubicBezTo>
                <a:cubicBezTo>
                  <a:pt x="1464129" y="2021115"/>
                  <a:pt x="2628901" y="1661886"/>
                  <a:pt x="2579915" y="1959429"/>
                </a:cubicBezTo>
                <a:cubicBezTo>
                  <a:pt x="2530929" y="2256972"/>
                  <a:pt x="1562101" y="3479800"/>
                  <a:pt x="1132115" y="3592286"/>
                </a:cubicBezTo>
                <a:cubicBezTo>
                  <a:pt x="702129" y="3704772"/>
                  <a:pt x="351064" y="3169557"/>
                  <a:pt x="0" y="2634343"/>
                </a:cubicBezTo>
              </a:path>
            </a:pathLst>
          </a:custGeom>
          <a:noFill/>
          <a:ln w="161925">
            <a:solidFill>
              <a:schemeClr val="bg1">
                <a:alpha val="5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4723" y="5931769"/>
            <a:ext cx="2727334" cy="1324308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3042" y="4991848"/>
            <a:ext cx="1781986" cy="2149181"/>
          </a:xfrm>
          <a:prstGeom prst="rect">
            <a:avLst/>
          </a:prstGeom>
        </p:spPr>
      </p:pic>
      <p:sp>
        <p:nvSpPr>
          <p:cNvPr id="7" name="Полилиния 6"/>
          <p:cNvSpPr/>
          <p:nvPr/>
        </p:nvSpPr>
        <p:spPr>
          <a:xfrm>
            <a:off x="-10886" y="4509455"/>
            <a:ext cx="3066947" cy="2381202"/>
          </a:xfrm>
          <a:custGeom>
            <a:avLst/>
            <a:gdLst>
              <a:gd name="connsiteX0" fmla="*/ 0 w 3066947"/>
              <a:gd name="connsiteY0" fmla="*/ 236716 h 2381202"/>
              <a:gd name="connsiteX1" fmla="*/ 315686 w 3066947"/>
              <a:gd name="connsiteY1" fmla="*/ 73431 h 2381202"/>
              <a:gd name="connsiteX2" fmla="*/ 1023257 w 3066947"/>
              <a:gd name="connsiteY2" fmla="*/ 1281745 h 2381202"/>
              <a:gd name="connsiteX3" fmla="*/ 1121229 w 3066947"/>
              <a:gd name="connsiteY3" fmla="*/ 182288 h 2381202"/>
              <a:gd name="connsiteX4" fmla="*/ 2231572 w 3066947"/>
              <a:gd name="connsiteY4" fmla="*/ 813659 h 2381202"/>
              <a:gd name="connsiteX5" fmla="*/ 1719943 w 3066947"/>
              <a:gd name="connsiteY5" fmla="*/ 1564774 h 2381202"/>
              <a:gd name="connsiteX6" fmla="*/ 2960915 w 3066947"/>
              <a:gd name="connsiteY6" fmla="*/ 1782488 h 2381202"/>
              <a:gd name="connsiteX7" fmla="*/ 2917372 w 3066947"/>
              <a:gd name="connsiteY7" fmla="*/ 2381202 h 2381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66947" h="2381202">
                <a:moveTo>
                  <a:pt x="0" y="236716"/>
                </a:moveTo>
                <a:cubicBezTo>
                  <a:pt x="72571" y="67988"/>
                  <a:pt x="145143" y="-100740"/>
                  <a:pt x="315686" y="73431"/>
                </a:cubicBezTo>
                <a:cubicBezTo>
                  <a:pt x="486229" y="247602"/>
                  <a:pt x="889000" y="1263602"/>
                  <a:pt x="1023257" y="1281745"/>
                </a:cubicBezTo>
                <a:cubicBezTo>
                  <a:pt x="1157514" y="1299888"/>
                  <a:pt x="919843" y="260302"/>
                  <a:pt x="1121229" y="182288"/>
                </a:cubicBezTo>
                <a:cubicBezTo>
                  <a:pt x="1322615" y="104274"/>
                  <a:pt x="2131786" y="583245"/>
                  <a:pt x="2231572" y="813659"/>
                </a:cubicBezTo>
                <a:cubicBezTo>
                  <a:pt x="2331358" y="1044073"/>
                  <a:pt x="1598386" y="1403303"/>
                  <a:pt x="1719943" y="1564774"/>
                </a:cubicBezTo>
                <a:cubicBezTo>
                  <a:pt x="1841500" y="1726246"/>
                  <a:pt x="2761344" y="1646417"/>
                  <a:pt x="2960915" y="1782488"/>
                </a:cubicBezTo>
                <a:cubicBezTo>
                  <a:pt x="3160486" y="1918559"/>
                  <a:pt x="3038929" y="2149880"/>
                  <a:pt x="2917372" y="2381202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4"/>
          <a:srcRect b="39576"/>
          <a:stretch/>
        </p:blipFill>
        <p:spPr>
          <a:xfrm>
            <a:off x="447951" y="2036818"/>
            <a:ext cx="5565887" cy="37401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Овал 15"/>
          <p:cNvSpPr/>
          <p:nvPr/>
        </p:nvSpPr>
        <p:spPr>
          <a:xfrm>
            <a:off x="9811667" y="2830286"/>
            <a:ext cx="4760665" cy="5061857"/>
          </a:xfrm>
          <a:prstGeom prst="ellipse">
            <a:avLst/>
          </a:prstGeom>
          <a:solidFill>
            <a:srgbClr val="E1D3D1"/>
          </a:solidFill>
          <a:ln w="358775">
            <a:solidFill>
              <a:schemeClr val="bg1">
                <a:alpha val="6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 rotWithShape="1">
          <a:blip r:embed="rId4"/>
          <a:srcRect t="62395" b="1367"/>
          <a:stretch/>
        </p:blipFill>
        <p:spPr>
          <a:xfrm>
            <a:off x="6313026" y="1798216"/>
            <a:ext cx="4974754" cy="20048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Овал 2"/>
          <p:cNvSpPr/>
          <p:nvPr/>
        </p:nvSpPr>
        <p:spPr>
          <a:xfrm>
            <a:off x="-1119461" y="-321875"/>
            <a:ext cx="3574142" cy="172756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2536" y="24874"/>
            <a:ext cx="2859272" cy="920576"/>
          </a:xfrm>
          <a:prstGeom prst="rect">
            <a:avLst/>
          </a:prstGeom>
        </p:spPr>
      </p:pic>
      <p:sp>
        <p:nvSpPr>
          <p:cNvPr id="21" name="Овал 20"/>
          <p:cNvSpPr/>
          <p:nvPr/>
        </p:nvSpPr>
        <p:spPr>
          <a:xfrm>
            <a:off x="207432" y="326369"/>
            <a:ext cx="11732488" cy="1313420"/>
          </a:xfrm>
          <a:prstGeom prst="ellipse">
            <a:avLst/>
          </a:prstGeom>
          <a:solidFill>
            <a:srgbClr val="F6F1F1"/>
          </a:solidFill>
          <a:ln>
            <a:solidFill>
              <a:srgbClr val="E1D3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 w="0"/>
                <a:solidFill>
                  <a:srgbClr val="724928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Поддерживаемые категории питомцев:</a:t>
            </a:r>
          </a:p>
          <a:p>
            <a:pPr algn="ctr"/>
            <a:r>
              <a:rPr lang="ru-RU" dirty="0">
                <a:ln w="0"/>
                <a:solidFill>
                  <a:srgbClr val="724928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🐾  Обычные</a:t>
            </a:r>
            <a:br>
              <a:rPr lang="ru-RU" dirty="0">
                <a:ln w="0"/>
                <a:solidFill>
                  <a:srgbClr val="724928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ru-RU" dirty="0">
                <a:ln w="0"/>
                <a:solidFill>
                  <a:srgbClr val="724928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🐍  Экзотические</a:t>
            </a:r>
            <a:endParaRPr lang="en-US" dirty="0">
              <a:ln w="0"/>
              <a:solidFill>
                <a:srgbClr val="724928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ru-RU" dirty="0">
                <a:ln w="0"/>
                <a:solidFill>
                  <a:srgbClr val="724928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🦄    Фантастические</a:t>
            </a:r>
            <a:endParaRPr lang="en-US" dirty="0">
              <a:ln w="0"/>
              <a:solidFill>
                <a:srgbClr val="724928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ru-RU" dirty="0">
                <a:ln w="0"/>
                <a:solidFill>
                  <a:srgbClr val="724928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🐉 Легендарные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6"/>
          <a:srcRect b="52683"/>
          <a:stretch/>
        </p:blipFill>
        <p:spPr>
          <a:xfrm>
            <a:off x="6073676" y="3849829"/>
            <a:ext cx="5693331" cy="13192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Рисунок 16"/>
          <p:cNvPicPr>
            <a:picLocks noChangeAspect="1"/>
          </p:cNvPicPr>
          <p:nvPr/>
        </p:nvPicPr>
        <p:blipFill rotWithShape="1">
          <a:blip r:embed="rId6"/>
          <a:srcRect t="53302" b="184"/>
          <a:stretch/>
        </p:blipFill>
        <p:spPr>
          <a:xfrm>
            <a:off x="6321772" y="5243813"/>
            <a:ext cx="5197137" cy="11838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365293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1016</TotalTime>
  <Words>1730</Words>
  <Application>Microsoft Office PowerPoint</Application>
  <PresentationFormat>Широкоэкранный</PresentationFormat>
  <Paragraphs>286</Paragraphs>
  <Slides>30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30</vt:i4>
      </vt:variant>
    </vt:vector>
  </HeadingPairs>
  <TitlesOfParts>
    <vt:vector size="43" baseType="lpstr">
      <vt:lpstr>Microsoft YaHei</vt:lpstr>
      <vt:lpstr>Arial</vt:lpstr>
      <vt:lpstr>Arial Black</vt:lpstr>
      <vt:lpstr>Bahnschrift</vt:lpstr>
      <vt:lpstr>Bahnschrift Light</vt:lpstr>
      <vt:lpstr>Bauhaus 93</vt:lpstr>
      <vt:lpstr>Calibri</vt:lpstr>
      <vt:lpstr>Calibri Light</vt:lpstr>
      <vt:lpstr>Cambria</vt:lpstr>
      <vt:lpstr>Candara</vt:lpstr>
      <vt:lpstr>Gelasio</vt:lpstr>
      <vt:lpstr>Symbol</vt:lpstr>
      <vt:lpstr>Тема Office</vt:lpstr>
      <vt:lpstr>Petty Clicker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Учетная запись Майкрософт</dc:creator>
  <cp:lastModifiedBy>lil rat</cp:lastModifiedBy>
  <cp:revision>103</cp:revision>
  <dcterms:created xsi:type="dcterms:W3CDTF">2025-07-04T13:24:15Z</dcterms:created>
  <dcterms:modified xsi:type="dcterms:W3CDTF">2025-07-13T14:51:13Z</dcterms:modified>
</cp:coreProperties>
</file>

<file path=docProps/thumbnail.jpeg>
</file>